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reativecommons.org/licenses/by-nc-sa/3.0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hyperlink" Target="http://creativecommons.org/licenses/by-nc-sa/3.0" TargetMode="Externa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18" Type="http://schemas.openxmlformats.org/officeDocument/2006/relationships/hyperlink" Target="https://help.trikset.com/" TargetMode="External"/><Relationship Id="rId3" Type="http://schemas.openxmlformats.org/officeDocument/2006/relationships/slideLayout" Target="../slideLayouts/slideLayout27.xml"/><Relationship Id="rId21" Type="http://schemas.openxmlformats.org/officeDocument/2006/relationships/hyperlink" Target="https://trikset.com/" TargetMode="Externa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hyperlink" Target="mailto:support@trikset.com" TargetMode="Externa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hyperlink" Target="http://creativecommons.org/licenses/by-nc-sa/3.0" TargetMode="External"/><Relationship Id="rId10" Type="http://schemas.openxmlformats.org/officeDocument/2006/relationships/slideLayout" Target="../slideLayouts/slideLayout34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2;p11"/>
          <p:cNvPicPr/>
          <p:nvPr/>
        </p:nvPicPr>
        <p:blipFill>
          <a:blip r:embed="rId14"/>
          <a:srcRect l="6973" t="36964" r="7355" b="36960"/>
          <a:stretch/>
        </p:blipFill>
        <p:spPr>
          <a:xfrm>
            <a:off x="9945360" y="396000"/>
            <a:ext cx="1781640" cy="539640"/>
          </a:xfrm>
          <a:prstGeom prst="rect">
            <a:avLst/>
          </a:prstGeom>
          <a:ln>
            <a:noFill/>
          </a:ln>
        </p:spPr>
      </p:pic>
      <p:sp>
        <p:nvSpPr>
          <p:cNvPr id="11" name="CustomShape 1"/>
          <p:cNvSpPr/>
          <p:nvPr/>
        </p:nvSpPr>
        <p:spPr>
          <a:xfrm>
            <a:off x="1581120" y="6314760"/>
            <a:ext cx="242856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595959"/>
                </a:solidFill>
                <a:latin typeface="Calibri"/>
                <a:ea typeface="Calibri"/>
              </a:rPr>
              <a:t>Распространяется по лицензии </a:t>
            </a:r>
            <a:r>
              <a:rPr lang="ru-RU" sz="1200" b="0" u="sng" strike="noStrike" spc="-1">
                <a:solidFill>
                  <a:srgbClr val="0563C1"/>
                </a:solidFill>
                <a:uFillTx/>
                <a:latin typeface="Calibri"/>
                <a:ea typeface="Calibri"/>
                <a:hlinkClick r:id="rId15"/>
              </a:rPr>
              <a:t>Creative Commons BY-NC-SA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" name="CustomShape 2"/>
          <p:cNvSpPr/>
          <p:nvPr/>
        </p:nvSpPr>
        <p:spPr>
          <a:xfrm>
            <a:off x="4162320" y="6314760"/>
            <a:ext cx="391428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595959"/>
                </a:solidFill>
                <a:latin typeface="Calibri"/>
                <a:ea typeface="Calibri"/>
              </a:rPr>
              <a:t>ООО «КиберТех»</a:t>
            </a:r>
            <a:endParaRPr lang="ru-RU" sz="12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595959"/>
                </a:solidFill>
                <a:latin typeface="Calibri"/>
                <a:ea typeface="Calibri"/>
              </a:rPr>
              <a:t>Санкт-Петербург, 2020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3" name="Google Shape;15;p11"/>
          <p:cNvPicPr/>
          <p:nvPr/>
        </p:nvPicPr>
        <p:blipFill>
          <a:blip r:embed="rId16"/>
          <a:stretch/>
        </p:blipFill>
        <p:spPr>
          <a:xfrm>
            <a:off x="828720" y="6434280"/>
            <a:ext cx="739080" cy="258480"/>
          </a:xfrm>
          <a:prstGeom prst="rect">
            <a:avLst/>
          </a:prstGeom>
          <a:ln>
            <a:noFill/>
          </a:ln>
        </p:spPr>
      </p:pic>
      <p:sp>
        <p:nvSpPr>
          <p:cNvPr id="4" name="CustomShape 3"/>
          <p:cNvSpPr/>
          <p:nvPr/>
        </p:nvSpPr>
        <p:spPr>
          <a:xfrm>
            <a:off x="1971720" y="1646640"/>
            <a:ext cx="8265600" cy="1727640"/>
          </a:xfrm>
          <a:prstGeom prst="roundRect">
            <a:avLst>
              <a:gd name="adj" fmla="val 16667"/>
            </a:avLst>
          </a:prstGeom>
          <a:solidFill>
            <a:srgbClr val="0012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" name="PlaceHolder 4"/>
          <p:cNvSpPr>
            <a:spLocks noGrp="1"/>
          </p:cNvSpPr>
          <p:nvPr>
            <p:ph type="title"/>
          </p:nvPr>
        </p:nvSpPr>
        <p:spPr>
          <a:xfrm>
            <a:off x="1963440" y="1539720"/>
            <a:ext cx="8265600" cy="164376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strike="noStrike" spc="-1">
                <a:solidFill>
                  <a:srgbClr val="99CC00"/>
                </a:solidFill>
                <a:latin typeface="Verdana"/>
                <a:ea typeface="Verdana"/>
              </a:rPr>
              <a:t>Образец заголовка</a:t>
            </a:r>
            <a:endParaRPr lang="ru-RU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5BA5BC2A-6C4D-4405-B86B-B962E33A5F75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pic>
        <p:nvPicPr>
          <p:cNvPr id="7" name="Google Shape;20;p12"/>
          <p:cNvPicPr/>
          <p:nvPr/>
        </p:nvPicPr>
        <p:blipFill>
          <a:blip r:embed="rId17"/>
          <a:srcRect l="3021" t="11552" r="3074" b="11236"/>
          <a:stretch/>
        </p:blipFill>
        <p:spPr>
          <a:xfrm>
            <a:off x="838080" y="480960"/>
            <a:ext cx="2927160" cy="561240"/>
          </a:xfrm>
          <a:prstGeom prst="rect">
            <a:avLst/>
          </a:prstGeom>
          <a:ln>
            <a:noFill/>
          </a:ln>
        </p:spPr>
      </p:pic>
      <p:pic>
        <p:nvPicPr>
          <p:cNvPr id="8" name="Google Shape;21;p12"/>
          <p:cNvPicPr/>
          <p:nvPr/>
        </p:nvPicPr>
        <p:blipFill>
          <a:blip r:embed="rId18"/>
          <a:stretch/>
        </p:blipFill>
        <p:spPr>
          <a:xfrm>
            <a:off x="4747680" y="3459600"/>
            <a:ext cx="2849400" cy="2675160"/>
          </a:xfrm>
          <a:prstGeom prst="rect">
            <a:avLst/>
          </a:prstGeom>
          <a:ln>
            <a:noFill/>
          </a:ln>
        </p:spPr>
      </p:pic>
      <p:sp>
        <p:nvSpPr>
          <p:cNvPr id="9" name="PlaceHolder 6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12;p11"/>
          <p:cNvPicPr/>
          <p:nvPr/>
        </p:nvPicPr>
        <p:blipFill>
          <a:blip r:embed="rId14"/>
          <a:srcRect l="6973" t="36964" r="7355" b="36960"/>
          <a:stretch/>
        </p:blipFill>
        <p:spPr>
          <a:xfrm>
            <a:off x="9945360" y="396000"/>
            <a:ext cx="1781640" cy="539640"/>
          </a:xfrm>
          <a:prstGeom prst="rect">
            <a:avLst/>
          </a:prstGeom>
          <a:ln>
            <a:noFill/>
          </a:ln>
        </p:spPr>
      </p:pic>
      <p:sp>
        <p:nvSpPr>
          <p:cNvPr id="47" name="CustomShape 1"/>
          <p:cNvSpPr/>
          <p:nvPr/>
        </p:nvSpPr>
        <p:spPr>
          <a:xfrm>
            <a:off x="1581120" y="6314760"/>
            <a:ext cx="242856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595959"/>
                </a:solidFill>
                <a:latin typeface="Calibri"/>
                <a:ea typeface="Calibri"/>
              </a:rPr>
              <a:t>Распространяется по лицензии </a:t>
            </a:r>
            <a:r>
              <a:rPr lang="ru-RU" sz="1200" b="0" u="sng" strike="noStrike" spc="-1">
                <a:solidFill>
                  <a:srgbClr val="0563C1"/>
                </a:solidFill>
                <a:uFillTx/>
                <a:latin typeface="Calibri"/>
                <a:ea typeface="Calibri"/>
                <a:hlinkClick r:id="rId15"/>
              </a:rPr>
              <a:t>Creative Commons BY-NC-SA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8" name="CustomShape 2"/>
          <p:cNvSpPr/>
          <p:nvPr/>
        </p:nvSpPr>
        <p:spPr>
          <a:xfrm>
            <a:off x="4162320" y="6314760"/>
            <a:ext cx="391428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595959"/>
                </a:solidFill>
                <a:latin typeface="Calibri"/>
                <a:ea typeface="Calibri"/>
              </a:rPr>
              <a:t>ООО «КиберТех»</a:t>
            </a:r>
            <a:endParaRPr lang="ru-RU" sz="12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595959"/>
                </a:solidFill>
                <a:latin typeface="Calibri"/>
                <a:ea typeface="Calibri"/>
              </a:rPr>
              <a:t>Санкт-Петербург, 2020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49" name="Google Shape;15;p11"/>
          <p:cNvPicPr/>
          <p:nvPr/>
        </p:nvPicPr>
        <p:blipFill>
          <a:blip r:embed="rId16"/>
          <a:stretch/>
        </p:blipFill>
        <p:spPr>
          <a:xfrm>
            <a:off x="828720" y="6434280"/>
            <a:ext cx="739080" cy="258480"/>
          </a:xfrm>
          <a:prstGeom prst="rect">
            <a:avLst/>
          </a:prstGeom>
          <a:ln>
            <a:noFill/>
          </a:ln>
        </p:spPr>
      </p:pic>
      <p:sp>
        <p:nvSpPr>
          <p:cNvPr id="50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BB5C3F61-4B98-409F-B44B-08C9E717BC05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1" name="CustomShape 4"/>
          <p:cNvSpPr/>
          <p:nvPr/>
        </p:nvSpPr>
        <p:spPr>
          <a:xfrm>
            <a:off x="838080" y="360000"/>
            <a:ext cx="8802360" cy="611640"/>
          </a:xfrm>
          <a:prstGeom prst="roundRect">
            <a:avLst>
              <a:gd name="adj" fmla="val 16667"/>
            </a:avLst>
          </a:prstGeom>
          <a:solidFill>
            <a:srgbClr val="0012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" name="PlaceHolder 5"/>
          <p:cNvSpPr>
            <a:spLocks noGrp="1"/>
          </p:cNvSpPr>
          <p:nvPr>
            <p:ph type="body"/>
          </p:nvPr>
        </p:nvSpPr>
        <p:spPr>
          <a:xfrm>
            <a:off x="838080" y="1518120"/>
            <a:ext cx="10515240" cy="46490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indent="-342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Calibri"/>
              </a:rPr>
              <a:t>Образец текста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6"/>
          <p:cNvSpPr>
            <a:spLocks noGrp="1"/>
          </p:cNvSpPr>
          <p:nvPr>
            <p:ph type="title"/>
          </p:nvPr>
        </p:nvSpPr>
        <p:spPr>
          <a:xfrm>
            <a:off x="838080" y="376920"/>
            <a:ext cx="8802720" cy="61164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Образец заголовка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12;p11"/>
          <p:cNvPicPr/>
          <p:nvPr/>
        </p:nvPicPr>
        <p:blipFill>
          <a:blip r:embed="rId14"/>
          <a:srcRect l="6973" t="36964" r="7355" b="36960"/>
          <a:stretch/>
        </p:blipFill>
        <p:spPr>
          <a:xfrm>
            <a:off x="9945360" y="396000"/>
            <a:ext cx="1781640" cy="539640"/>
          </a:xfrm>
          <a:prstGeom prst="rect">
            <a:avLst/>
          </a:prstGeom>
          <a:ln>
            <a:noFill/>
          </a:ln>
        </p:spPr>
      </p:pic>
      <p:sp>
        <p:nvSpPr>
          <p:cNvPr id="91" name="CustomShape 1"/>
          <p:cNvSpPr/>
          <p:nvPr/>
        </p:nvSpPr>
        <p:spPr>
          <a:xfrm>
            <a:off x="1581120" y="6314760"/>
            <a:ext cx="242856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595959"/>
                </a:solidFill>
                <a:latin typeface="Calibri"/>
                <a:ea typeface="Calibri"/>
              </a:rPr>
              <a:t>Распространяется по лицензии </a:t>
            </a:r>
            <a:r>
              <a:rPr lang="ru-RU" sz="1200" b="0" u="sng" strike="noStrike" spc="-1">
                <a:solidFill>
                  <a:srgbClr val="0563C1"/>
                </a:solidFill>
                <a:uFillTx/>
                <a:latin typeface="Calibri"/>
                <a:ea typeface="Calibri"/>
                <a:hlinkClick r:id="rId15"/>
              </a:rPr>
              <a:t>Creative Commons BY-NC-SA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92" name="CustomShape 2"/>
          <p:cNvSpPr/>
          <p:nvPr/>
        </p:nvSpPr>
        <p:spPr>
          <a:xfrm>
            <a:off x="4162320" y="6314760"/>
            <a:ext cx="391428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595959"/>
                </a:solidFill>
                <a:latin typeface="Calibri"/>
                <a:ea typeface="Calibri"/>
              </a:rPr>
              <a:t>ООО «КиберТех»</a:t>
            </a:r>
            <a:endParaRPr lang="ru-RU" sz="12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595959"/>
                </a:solidFill>
                <a:latin typeface="Calibri"/>
                <a:ea typeface="Calibri"/>
              </a:rPr>
              <a:t>Санкт-Петербург, 2020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93" name="Google Shape;15;p11"/>
          <p:cNvPicPr/>
          <p:nvPr/>
        </p:nvPicPr>
        <p:blipFill>
          <a:blip r:embed="rId16"/>
          <a:stretch/>
        </p:blipFill>
        <p:spPr>
          <a:xfrm>
            <a:off x="828720" y="6434280"/>
            <a:ext cx="739080" cy="258480"/>
          </a:xfrm>
          <a:prstGeom prst="rect">
            <a:avLst/>
          </a:prstGeom>
          <a:ln>
            <a:noFill/>
          </a:ln>
        </p:spPr>
      </p:pic>
      <p:sp>
        <p:nvSpPr>
          <p:cNvPr id="94" name="CustomShape 3"/>
          <p:cNvSpPr/>
          <p:nvPr/>
        </p:nvSpPr>
        <p:spPr>
          <a:xfrm>
            <a:off x="838080" y="360000"/>
            <a:ext cx="8802360" cy="611640"/>
          </a:xfrm>
          <a:prstGeom prst="roundRect">
            <a:avLst>
              <a:gd name="adj" fmla="val 16667"/>
            </a:avLst>
          </a:prstGeom>
          <a:solidFill>
            <a:srgbClr val="0012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F0A00BBB-9F29-4E52-AFF0-77F6846F28F8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96" name="CustomShape 5"/>
          <p:cNvSpPr/>
          <p:nvPr/>
        </p:nvSpPr>
        <p:spPr>
          <a:xfrm>
            <a:off x="4785840" y="1648440"/>
            <a:ext cx="6032520" cy="252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  <a:ea typeface="Calibri"/>
              </a:rPr>
              <a:t>Поддержка ТРИК: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u="sng" strike="noStrike" spc="-1">
                <a:solidFill>
                  <a:srgbClr val="0563C1"/>
                </a:solidFill>
                <a:uFillTx/>
                <a:latin typeface="Calibri"/>
                <a:ea typeface="Calibri"/>
                <a:hlinkClick r:id="rId17"/>
              </a:rPr>
              <a:t>support@trikset.com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  <a:ea typeface="Calibri"/>
              </a:rPr>
              <a:t>Справочный центр ТРИК: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u="sng" strike="noStrike" spc="-1">
                <a:solidFill>
                  <a:srgbClr val="0563C1"/>
                </a:solidFill>
                <a:uFillTx/>
                <a:latin typeface="Calibri"/>
                <a:ea typeface="Calibri"/>
                <a:hlinkClick r:id="rId18"/>
              </a:rPr>
              <a:t>help.trikset.com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97" name="CustomShape 6"/>
          <p:cNvSpPr/>
          <p:nvPr/>
        </p:nvSpPr>
        <p:spPr>
          <a:xfrm flipH="1">
            <a:off x="838080" y="322560"/>
            <a:ext cx="8802720" cy="64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Информация и контакты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98" name="Google Shape;33;p14"/>
          <p:cNvPicPr/>
          <p:nvPr/>
        </p:nvPicPr>
        <p:blipFill>
          <a:blip r:embed="rId19"/>
          <a:stretch/>
        </p:blipFill>
        <p:spPr>
          <a:xfrm>
            <a:off x="375480" y="2214720"/>
            <a:ext cx="3592440" cy="3592440"/>
          </a:xfrm>
          <a:prstGeom prst="rect">
            <a:avLst/>
          </a:prstGeom>
          <a:ln>
            <a:noFill/>
          </a:ln>
        </p:spPr>
      </p:pic>
      <p:pic>
        <p:nvPicPr>
          <p:cNvPr id="99" name="Google Shape;34;p14"/>
          <p:cNvPicPr/>
          <p:nvPr/>
        </p:nvPicPr>
        <p:blipFill>
          <a:blip r:embed="rId20"/>
          <a:stretch/>
        </p:blipFill>
        <p:spPr>
          <a:xfrm>
            <a:off x="4814280" y="5054040"/>
            <a:ext cx="2580840" cy="399600"/>
          </a:xfrm>
          <a:prstGeom prst="rect">
            <a:avLst/>
          </a:prstGeom>
          <a:ln>
            <a:noFill/>
          </a:ln>
        </p:spPr>
      </p:pic>
      <p:sp>
        <p:nvSpPr>
          <p:cNvPr id="100" name="CustomShape 7"/>
          <p:cNvSpPr/>
          <p:nvPr/>
        </p:nvSpPr>
        <p:spPr>
          <a:xfrm>
            <a:off x="7485120" y="5025960"/>
            <a:ext cx="1005120" cy="457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trikset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01" name="CustomShape 8"/>
          <p:cNvSpPr/>
          <p:nvPr/>
        </p:nvSpPr>
        <p:spPr>
          <a:xfrm>
            <a:off x="965520" y="1581120"/>
            <a:ext cx="256320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600" b="1" u="sng" strike="noStrike" spc="-1">
                <a:solidFill>
                  <a:srgbClr val="0563C1"/>
                </a:solidFill>
                <a:uFillTx/>
                <a:latin typeface="Calibri"/>
                <a:ea typeface="Calibri"/>
                <a:hlinkClick r:id="rId21"/>
              </a:rPr>
              <a:t>trikset.com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02" name="PlaceHolder 9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03" name="PlaceHolder 10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Shape 1"/>
          <p:cNvSpPr txBox="1"/>
          <p:nvPr/>
        </p:nvSpPr>
        <p:spPr>
          <a:xfrm>
            <a:off x="1874160" y="1846440"/>
            <a:ext cx="8265600" cy="123372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Алгоритмические структуры</a:t>
            </a:r>
            <a:br/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и элементарные действия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TextShape 2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DC48C269-0604-4DF3-B2DA-7D41A7AF2423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1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7"/>
          <p:cNvPicPr/>
          <p:nvPr/>
        </p:nvPicPr>
        <p:blipFill>
          <a:blip r:embed="rId2"/>
          <a:stretch/>
        </p:blipFill>
        <p:spPr>
          <a:xfrm>
            <a:off x="1632960" y="2134440"/>
            <a:ext cx="9029520" cy="2857320"/>
          </a:xfrm>
          <a:prstGeom prst="rect">
            <a:avLst/>
          </a:prstGeom>
          <a:ln>
            <a:noFill/>
          </a:ln>
        </p:spPr>
      </p:pic>
      <p:sp>
        <p:nvSpPr>
          <p:cNvPr id="178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FE4C0090-E9DD-46EB-8B4C-812B63723E83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10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79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Движение назад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CustomShape 3"/>
          <p:cNvSpPr/>
          <p:nvPr/>
        </p:nvSpPr>
        <p:spPr>
          <a:xfrm>
            <a:off x="838080" y="1557360"/>
            <a:ext cx="1138716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Но!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Диапазон подаваемой мощности: </a:t>
            </a:r>
            <a:r>
              <a:rPr lang="ru-RU" sz="2400" b="0" strike="noStrike" spc="-1">
                <a:solidFill>
                  <a:srgbClr val="00B050"/>
                </a:solidFill>
                <a:latin typeface="Calibri"/>
                <a:ea typeface="Arial"/>
              </a:rPr>
              <a:t>от -100 до 100 %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81" name="CustomShape 4"/>
          <p:cNvSpPr/>
          <p:nvPr/>
        </p:nvSpPr>
        <p:spPr>
          <a:xfrm>
            <a:off x="804240" y="5115960"/>
            <a:ext cx="1138716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То есть для движения назад можно использовать и блок «Моторы вперед»,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подав мощность </a:t>
            </a:r>
            <a:r>
              <a:rPr lang="ru-RU" sz="2400" b="0" strike="noStrike" spc="-1">
                <a:solidFill>
                  <a:srgbClr val="00B050"/>
                </a:solidFill>
                <a:latin typeface="Calibri"/>
                <a:ea typeface="Arial"/>
              </a:rPr>
              <a:t>-100 %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90F8F80F-62AE-474A-B5BD-24E17D9F3484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11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83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Повороты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4" name="Picture 5" descr="C:\TRIK\TRIK Studio lessons\srceen_TS\rotate 01_rc1.png"/>
          <p:cNvPicPr/>
          <p:nvPr/>
        </p:nvPicPr>
        <p:blipFill>
          <a:blip r:embed="rId2"/>
          <a:stretch/>
        </p:blipFill>
        <p:spPr>
          <a:xfrm>
            <a:off x="7138800" y="1836720"/>
            <a:ext cx="4214520" cy="1202040"/>
          </a:xfrm>
          <a:prstGeom prst="rect">
            <a:avLst/>
          </a:prstGeom>
          <a:ln>
            <a:noFill/>
          </a:ln>
        </p:spPr>
      </p:pic>
      <p:pic>
        <p:nvPicPr>
          <p:cNvPr id="185" name="Picture 6" descr="C:\TRIK\TRIK Studio lessons\srceen_TS\rotate 02_rc1.png"/>
          <p:cNvPicPr/>
          <p:nvPr/>
        </p:nvPicPr>
        <p:blipFill>
          <a:blip r:embed="rId3"/>
          <a:stretch/>
        </p:blipFill>
        <p:spPr>
          <a:xfrm>
            <a:off x="7138800" y="3204000"/>
            <a:ext cx="4214520" cy="1221480"/>
          </a:xfrm>
          <a:prstGeom prst="rect">
            <a:avLst/>
          </a:prstGeom>
          <a:ln>
            <a:noFill/>
          </a:ln>
        </p:spPr>
      </p:pic>
      <p:pic>
        <p:nvPicPr>
          <p:cNvPr id="186" name="Picture 4" descr="C:\TRIK\TRIK Studio lessons\srceen_TS\rotate 03_rc1.png"/>
          <p:cNvPicPr/>
          <p:nvPr/>
        </p:nvPicPr>
        <p:blipFill>
          <a:blip r:embed="rId4"/>
          <a:stretch/>
        </p:blipFill>
        <p:spPr>
          <a:xfrm>
            <a:off x="7116840" y="4590720"/>
            <a:ext cx="4236480" cy="1216080"/>
          </a:xfrm>
          <a:prstGeom prst="rect">
            <a:avLst/>
          </a:prstGeom>
          <a:ln>
            <a:noFill/>
          </a:ln>
        </p:spPr>
      </p:pic>
      <p:sp>
        <p:nvSpPr>
          <p:cNvPr id="187" name="CustomShape 3"/>
          <p:cNvSpPr/>
          <p:nvPr/>
        </p:nvSpPr>
        <p:spPr>
          <a:xfrm>
            <a:off x="838080" y="1374120"/>
            <a:ext cx="6554520" cy="51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Arial"/>
              </a:rPr>
              <a:t>Повороты можно разделить на 3 типа: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88" name="CustomShape 4"/>
          <p:cNvSpPr/>
          <p:nvPr/>
        </p:nvSpPr>
        <p:spPr>
          <a:xfrm>
            <a:off x="838080" y="2104200"/>
            <a:ext cx="6804360" cy="1035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резкий поворот </a:t>
            </a:r>
            <a:br/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мощность подается только на одно колесо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89" name="CustomShape 5"/>
          <p:cNvSpPr/>
          <p:nvPr/>
        </p:nvSpPr>
        <p:spPr>
          <a:xfrm>
            <a:off x="838080" y="3248640"/>
            <a:ext cx="5070600" cy="11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плавный поворот</a:t>
            </a:r>
            <a:br/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мощность подается на два колеса, но на одно больше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90" name="CustomShape 6"/>
          <p:cNvSpPr/>
          <p:nvPr/>
        </p:nvSpPr>
        <p:spPr>
          <a:xfrm>
            <a:off x="838080" y="4658040"/>
            <a:ext cx="6278400" cy="11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поворот на месте</a:t>
            </a:r>
            <a:br/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одинаковая мощность с разными знаками на два колеса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357AF529-2C10-403C-B28F-D43C2F518E1E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12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92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Модели алгоритмов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3" name="Picture 2" descr="J:\TRIK\study\presentations_of_lessons\screen\06\резки поворот 01_321.png"/>
          <p:cNvPicPr/>
          <p:nvPr/>
        </p:nvPicPr>
        <p:blipFill>
          <a:blip r:embed="rId2"/>
          <a:stretch/>
        </p:blipFill>
        <p:spPr>
          <a:xfrm>
            <a:off x="2260440" y="3199680"/>
            <a:ext cx="7607520" cy="2444400"/>
          </a:xfrm>
          <a:prstGeom prst="rect">
            <a:avLst/>
          </a:prstGeom>
          <a:ln>
            <a:noFill/>
          </a:ln>
        </p:spPr>
      </p:pic>
      <p:sp>
        <p:nvSpPr>
          <p:cNvPr id="194" name="CustomShape 3"/>
          <p:cNvSpPr/>
          <p:nvPr/>
        </p:nvSpPr>
        <p:spPr>
          <a:xfrm>
            <a:off x="774720" y="1271160"/>
            <a:ext cx="10860120" cy="1005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Представленные выше алгоритмы – </a:t>
            </a: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тайм-модели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. Движение осуществляется по таймеру. Это «плохой» подход, так как в этом случае выполняемое действие зависит от заряда аккумулятора.</a:t>
            </a:r>
            <a:br/>
            <a:endParaRPr lang="ru-RU" sz="2000" b="0" strike="noStrike" spc="-1">
              <a:latin typeface="Arial"/>
            </a:endParaRPr>
          </a:p>
        </p:txBody>
      </p:sp>
      <p:sp>
        <p:nvSpPr>
          <p:cNvPr id="195" name="CustomShape 4"/>
          <p:cNvSpPr/>
          <p:nvPr/>
        </p:nvSpPr>
        <p:spPr>
          <a:xfrm>
            <a:off x="774720" y="2092320"/>
            <a:ext cx="10515240" cy="1005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Правильно будет использовать </a:t>
            </a: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ожидание значения энкодеров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.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В этом случае перед элементарным действием необходимо сбросить значения энкодеров.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96" name="CustomShape 5"/>
          <p:cNvSpPr/>
          <p:nvPr/>
        </p:nvSpPr>
        <p:spPr>
          <a:xfrm>
            <a:off x="774720" y="5644440"/>
            <a:ext cx="1057860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Остальные элементарные действия (движение назад, повороты) реализуются аналогично. 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6322DBED-7654-448B-8D01-7EC36DFC6208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13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98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Точные перемещения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CustomShape 3"/>
          <p:cNvSpPr/>
          <p:nvPr/>
        </p:nvSpPr>
        <p:spPr>
          <a:xfrm>
            <a:off x="838080" y="1362240"/>
            <a:ext cx="628704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Поставьте галочку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«Сетка»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. Теперь вы можете отслеживать точные перемещения модели.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1 клетка = 17,5 см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00" name="CustomShape 4"/>
          <p:cNvSpPr/>
          <p:nvPr/>
        </p:nvSpPr>
        <p:spPr>
          <a:xfrm>
            <a:off x="8130960" y="1177560"/>
            <a:ext cx="3942720" cy="1919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Также, в режиме «отладка» всегда можно посмотреть параметры визуальной модели</a:t>
            </a:r>
            <a:br/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Для удобства длина и размер базы робота совпадают с размером клетки (17,5 см)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201" name="Рисунок 8"/>
          <p:cNvPicPr/>
          <p:nvPr/>
        </p:nvPicPr>
        <p:blipFill>
          <a:blip r:embed="rId2"/>
          <a:stretch/>
        </p:blipFill>
        <p:spPr>
          <a:xfrm>
            <a:off x="8851680" y="3211200"/>
            <a:ext cx="2501640" cy="2809440"/>
          </a:xfrm>
          <a:prstGeom prst="rect">
            <a:avLst/>
          </a:prstGeom>
          <a:ln>
            <a:noFill/>
          </a:ln>
        </p:spPr>
      </p:pic>
      <p:pic>
        <p:nvPicPr>
          <p:cNvPr id="202" name="Рисунок 9"/>
          <p:cNvPicPr/>
          <p:nvPr/>
        </p:nvPicPr>
        <p:blipFill>
          <a:blip r:embed="rId3"/>
          <a:stretch/>
        </p:blipFill>
        <p:spPr>
          <a:xfrm>
            <a:off x="933120" y="3211200"/>
            <a:ext cx="4882320" cy="2809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F641DE7F-107C-4DD5-8089-ED3D66BB62FB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14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04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Переменные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" name="Shape 338"/>
          <p:cNvPicPr/>
          <p:nvPr/>
        </p:nvPicPr>
        <p:blipFill>
          <a:blip r:embed="rId2"/>
          <a:stretch/>
        </p:blipFill>
        <p:spPr>
          <a:xfrm>
            <a:off x="839520" y="1854000"/>
            <a:ext cx="4205880" cy="1316160"/>
          </a:xfrm>
          <a:prstGeom prst="rect">
            <a:avLst/>
          </a:prstGeom>
          <a:ln>
            <a:noFill/>
          </a:ln>
        </p:spPr>
      </p:pic>
      <p:sp>
        <p:nvSpPr>
          <p:cNvPr id="206" name="CustomShape 3"/>
          <p:cNvSpPr/>
          <p:nvPr/>
        </p:nvSpPr>
        <p:spPr>
          <a:xfrm>
            <a:off x="838080" y="1484640"/>
            <a:ext cx="8673840" cy="36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Переменная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—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поименованная область памяти.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07" name="CustomShape 4"/>
          <p:cNvSpPr/>
          <p:nvPr/>
        </p:nvSpPr>
        <p:spPr>
          <a:xfrm>
            <a:off x="838080" y="3427560"/>
            <a:ext cx="10515240" cy="457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В TRIK Studio можно ввести свои переменные, используя блоки: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208" name="Рисунок 2"/>
          <p:cNvPicPr/>
          <p:nvPr/>
        </p:nvPicPr>
        <p:blipFill>
          <a:blip r:embed="rId3"/>
          <a:stretch/>
        </p:blipFill>
        <p:spPr>
          <a:xfrm>
            <a:off x="8701920" y="4440240"/>
            <a:ext cx="2054880" cy="1162440"/>
          </a:xfrm>
          <a:prstGeom prst="rect">
            <a:avLst/>
          </a:prstGeom>
          <a:ln>
            <a:noFill/>
          </a:ln>
        </p:spPr>
      </p:pic>
      <p:pic>
        <p:nvPicPr>
          <p:cNvPr id="209" name="Рисунок 5"/>
          <p:cNvPicPr/>
          <p:nvPr/>
        </p:nvPicPr>
        <p:blipFill>
          <a:blip r:embed="rId4"/>
          <a:stretch/>
        </p:blipFill>
        <p:spPr>
          <a:xfrm>
            <a:off x="3834360" y="4271400"/>
            <a:ext cx="1495440" cy="1500120"/>
          </a:xfrm>
          <a:prstGeom prst="rect">
            <a:avLst/>
          </a:prstGeom>
          <a:ln>
            <a:noFill/>
          </a:ln>
        </p:spPr>
      </p:pic>
      <p:sp>
        <p:nvSpPr>
          <p:cNvPr id="210" name="CustomShape 5"/>
          <p:cNvSpPr/>
          <p:nvPr/>
        </p:nvSpPr>
        <p:spPr>
          <a:xfrm>
            <a:off x="1173240" y="4489920"/>
            <a:ext cx="2532600" cy="856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B050"/>
                </a:solidFill>
                <a:latin typeface="Calibri"/>
                <a:ea typeface="Trebuchet MS"/>
              </a:rPr>
              <a:t>«Инициализация переменной»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11" name="CustomShape 6"/>
          <p:cNvSpPr/>
          <p:nvPr/>
        </p:nvSpPr>
        <p:spPr>
          <a:xfrm>
            <a:off x="6314400" y="4648320"/>
            <a:ext cx="2189520" cy="42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B050"/>
                </a:solidFill>
                <a:latin typeface="Calibri"/>
                <a:ea typeface="Trebuchet MS"/>
              </a:rPr>
              <a:t>«Выражение»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74B9EC03-C25B-416A-BDFB-71032382C8D3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15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13" name="CustomShape 2"/>
          <p:cNvSpPr/>
          <p:nvPr/>
        </p:nvSpPr>
        <p:spPr>
          <a:xfrm>
            <a:off x="3951000" y="2399760"/>
            <a:ext cx="7257568" cy="38375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Нецелые числа пишутся через точку.</a:t>
            </a:r>
            <a:br>
              <a:rPr dirty="0"/>
            </a:b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Например: </a:t>
            </a:r>
            <a:r>
              <a:rPr lang="ru-RU" sz="2400" b="1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1.75</a:t>
            </a:r>
            <a:br>
              <a:rPr dirty="0"/>
            </a:br>
            <a:r>
              <a:rPr lang="ru-RU" sz="2400" b="1" strike="noStrike" spc="-1" dirty="0">
                <a:solidFill>
                  <a:srgbClr val="000000"/>
                </a:solidFill>
                <a:latin typeface="Calibri"/>
              </a:rPr>
              <a:t> </a:t>
            </a:r>
            <a:endParaRPr lang="ru-RU" sz="2400" b="0" strike="noStrike" spc="-1" dirty="0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Для перехода на новую строку используйте 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  </a:t>
            </a:r>
            <a:r>
              <a:rPr lang="ru-RU" sz="2400" b="1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«</a:t>
            </a:r>
            <a:r>
              <a:rPr lang="ru-RU" sz="2400" b="1" strike="noStrike" spc="-1" dirty="0" err="1">
                <a:solidFill>
                  <a:srgbClr val="000000"/>
                </a:solidFill>
                <a:latin typeface="Calibri"/>
                <a:ea typeface="Trebuchet MS"/>
              </a:rPr>
              <a:t>Shift</a:t>
            </a:r>
            <a:r>
              <a:rPr lang="ru-RU" sz="2400" b="1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» + «</a:t>
            </a:r>
            <a:r>
              <a:rPr lang="ru-RU" sz="2400" b="1" strike="noStrike" spc="-1" dirty="0" err="1">
                <a:solidFill>
                  <a:srgbClr val="000000"/>
                </a:solidFill>
                <a:latin typeface="Calibri"/>
                <a:ea typeface="Trebuchet MS"/>
              </a:rPr>
              <a:t>Enter</a:t>
            </a:r>
            <a:r>
              <a:rPr lang="ru-RU" sz="2400" b="1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»</a:t>
            </a:r>
            <a:br>
              <a:rPr dirty="0"/>
            </a:br>
            <a:endParaRPr lang="ru-RU" sz="2400" b="0" strike="noStrike" spc="-1" dirty="0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Созданным переменным можно присваивать другие переменные, если последние были объявлены и инициализированы ранее.</a:t>
            </a:r>
            <a:br>
              <a:rPr dirty="0"/>
            </a:b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Например: </a:t>
            </a:r>
            <a:r>
              <a:rPr lang="ru-RU" sz="2400" b="1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u </a:t>
            </a: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= 5*</a:t>
            </a:r>
            <a:r>
              <a:rPr lang="ru-RU" sz="2400" b="1" strike="noStrike" spc="-1" dirty="0" err="1">
                <a:solidFill>
                  <a:srgbClr val="000000"/>
                </a:solidFill>
                <a:latin typeface="Calibri"/>
                <a:ea typeface="Trebuchet MS"/>
              </a:rPr>
              <a:t>err</a:t>
            </a:r>
            <a:br>
              <a:rPr dirty="0"/>
            </a:br>
            <a:r>
              <a:rPr lang="ru-RU" sz="1800" b="0" strike="noStrike" spc="-1" dirty="0">
                <a:solidFill>
                  <a:srgbClr val="000000"/>
                </a:solidFill>
                <a:latin typeface="Calibri"/>
              </a:rPr>
              <a:t> 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214" name="CustomShape 3"/>
          <p:cNvSpPr/>
          <p:nvPr/>
        </p:nvSpPr>
        <p:spPr>
          <a:xfrm>
            <a:off x="838080" y="1470240"/>
            <a:ext cx="10515240" cy="92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В блоке </a:t>
            </a:r>
            <a:r>
              <a:rPr lang="ru-RU" sz="2400" b="1" strike="noStrike" spc="-1">
                <a:solidFill>
                  <a:srgbClr val="00B050"/>
                </a:solidFill>
                <a:latin typeface="Calibri"/>
                <a:ea typeface="Trebuchet MS"/>
              </a:rPr>
              <a:t>«Выражение»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можно как создавать новые переменные, так и записывать выражения.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215" name="Picture 12"/>
          <p:cNvPicPr/>
          <p:nvPr/>
        </p:nvPicPr>
        <p:blipFill>
          <a:blip r:embed="rId2"/>
          <a:stretch/>
        </p:blipFill>
        <p:spPr>
          <a:xfrm>
            <a:off x="835200" y="2546280"/>
            <a:ext cx="2800080" cy="1742760"/>
          </a:xfrm>
          <a:prstGeom prst="rect">
            <a:avLst/>
          </a:prstGeom>
          <a:ln>
            <a:noFill/>
          </a:ln>
        </p:spPr>
      </p:pic>
      <p:pic>
        <p:nvPicPr>
          <p:cNvPr id="216" name="Picture 14"/>
          <p:cNvPicPr/>
          <p:nvPr/>
        </p:nvPicPr>
        <p:blipFill>
          <a:blip r:embed="rId3"/>
          <a:stretch/>
        </p:blipFill>
        <p:spPr>
          <a:xfrm>
            <a:off x="835200" y="4298040"/>
            <a:ext cx="2800080" cy="2085480"/>
          </a:xfrm>
          <a:prstGeom prst="rect">
            <a:avLst/>
          </a:prstGeom>
          <a:ln>
            <a:noFill/>
          </a:ln>
        </p:spPr>
      </p:pic>
      <p:sp>
        <p:nvSpPr>
          <p:cNvPr id="217" name="TextShape 4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Переменные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3AF313ED-3941-4DF0-97EA-FEF775F1AAE7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16</a:t>
            </a:fld>
            <a:endParaRPr lang="ru-RU" sz="1200" b="0" strike="noStrike" spc="-1">
              <a:latin typeface="Times New Roman"/>
            </a:endParaRPr>
          </a:p>
        </p:txBody>
      </p:sp>
      <p:pic>
        <p:nvPicPr>
          <p:cNvPr id="219" name="Picture 2" descr="J:\TRIK\TRIK Studio lessons\srceen_TS\around 01 310b2.png"/>
          <p:cNvPicPr/>
          <p:nvPr/>
        </p:nvPicPr>
        <p:blipFill>
          <a:blip r:embed="rId2"/>
          <a:stretch/>
        </p:blipFill>
        <p:spPr>
          <a:xfrm>
            <a:off x="4035600" y="3298680"/>
            <a:ext cx="4120560" cy="2959560"/>
          </a:xfrm>
          <a:prstGeom prst="rect">
            <a:avLst/>
          </a:prstGeom>
          <a:ln>
            <a:noFill/>
          </a:ln>
        </p:spPr>
      </p:pic>
      <p:sp>
        <p:nvSpPr>
          <p:cNvPr id="220" name="CustomShape 2"/>
          <p:cNvSpPr/>
          <p:nvPr/>
        </p:nvSpPr>
        <p:spPr>
          <a:xfrm>
            <a:off x="838080" y="1416960"/>
            <a:ext cx="1051524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Задача №1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. Проехать вперед, развернуться на 180°, проехать задом. Использовать энкодерную модель.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21" name="CustomShape 3"/>
          <p:cNvSpPr/>
          <p:nvPr/>
        </p:nvSpPr>
        <p:spPr>
          <a:xfrm>
            <a:off x="838080" y="2349360"/>
            <a:ext cx="10515240" cy="11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0000"/>
                </a:solidFill>
                <a:latin typeface="Calibri"/>
                <a:ea typeface="Arial"/>
              </a:rPr>
              <a:t>Задача №2</a:t>
            </a: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Arial"/>
              </a:rPr>
              <a:t>. Обогнуть угол. Проехать вперед со скоростью 60, повернуть на 90°, проехать вперед с максимальной скоростью</a:t>
            </a:r>
            <a:r>
              <a:rPr lang="ru-RU" sz="2400" spc="-1" dirty="0">
                <a:solidFill>
                  <a:srgbClr val="000000"/>
                </a:solidFill>
                <a:latin typeface="Calibri"/>
                <a:ea typeface="Arial"/>
              </a:rPr>
              <a:t>, остановиться в зеленом круге</a:t>
            </a: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Arial"/>
              </a:rPr>
              <a:t>. Использовать </a:t>
            </a:r>
            <a:r>
              <a:rPr lang="ru-RU" sz="2400" b="0" strike="noStrike" spc="-1" dirty="0" err="1">
                <a:solidFill>
                  <a:srgbClr val="000000"/>
                </a:solidFill>
                <a:latin typeface="Calibri"/>
                <a:ea typeface="Arial"/>
              </a:rPr>
              <a:t>энкодерную</a:t>
            </a: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Arial"/>
              </a:rPr>
              <a:t> модель.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222" name="TextShape 4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Энкодеры.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EA5BEE39-16C8-4253-A7DF-D7E9F3597969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17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24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Точные перемещения.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CustomShape 3"/>
          <p:cNvSpPr/>
          <p:nvPr/>
        </p:nvSpPr>
        <p:spPr>
          <a:xfrm>
            <a:off x="838080" y="1416960"/>
            <a:ext cx="1051524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Задача №1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. Проехать вперед ровно на 1 метр и 5 сантиметров. Использовать энкодерную модель.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26" name="CustomShape 4"/>
          <p:cNvSpPr/>
          <p:nvPr/>
        </p:nvSpPr>
        <p:spPr>
          <a:xfrm>
            <a:off x="838080" y="3081240"/>
            <a:ext cx="5597640" cy="160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 marL="114480">
              <a:lnSpc>
                <a:spcPct val="90000"/>
              </a:lnSpc>
              <a:spcBef>
                <a:spcPts val="1001"/>
              </a:spcBef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Вам пригодятся следующие параметры:</a:t>
            </a:r>
            <a:endParaRPr lang="ru-RU" sz="2400" b="0" strike="noStrike" spc="-1">
              <a:latin typeface="Arial"/>
            </a:endParaRPr>
          </a:p>
          <a:p>
            <a:pPr marL="457200" indent="-342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d = 5,6 см (диаметр колеса)</a:t>
            </a:r>
            <a:endParaRPr lang="ru-RU" sz="2400" b="0" strike="noStrike" spc="-1">
              <a:latin typeface="Arial"/>
            </a:endParaRPr>
          </a:p>
          <a:p>
            <a:pPr marL="457200" indent="-342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CPR = 360 (полный оборот колеса)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227" name="Picture 10"/>
          <p:cNvPicPr/>
          <p:nvPr/>
        </p:nvPicPr>
        <p:blipFill>
          <a:blip r:embed="rId2"/>
          <a:stretch/>
        </p:blipFill>
        <p:spPr>
          <a:xfrm>
            <a:off x="6436080" y="2865240"/>
            <a:ext cx="4917240" cy="2448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258863CC-0612-4331-8800-AA8F51860F4E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18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29" name="CustomShape 2"/>
          <p:cNvSpPr/>
          <p:nvPr/>
        </p:nvSpPr>
        <p:spPr>
          <a:xfrm>
            <a:off x="838080" y="1225440"/>
            <a:ext cx="10515240" cy="2749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1001"/>
              </a:spcBef>
            </a:pPr>
            <a:r>
              <a:rPr lang="ru-RU" sz="9600" b="1" strike="noStrike" spc="-1">
                <a:solidFill>
                  <a:srgbClr val="000000"/>
                </a:solidFill>
                <a:latin typeface="Calibri"/>
                <a:ea typeface="Calibri"/>
              </a:rPr>
              <a:t>Решение.</a:t>
            </a:r>
            <a:br/>
            <a:r>
              <a:rPr lang="ru-RU" sz="9600" b="0" strike="noStrike" spc="-1">
                <a:solidFill>
                  <a:srgbClr val="000000"/>
                </a:solidFill>
                <a:latin typeface="Calibri"/>
                <a:ea typeface="Calibri"/>
              </a:rPr>
              <a:t>Для решения этой задачи необходимо вспомнить элементарные формулы из курса школьной математики: расчет длины окружности и угла поворота.</a:t>
            </a:r>
            <a:endParaRPr lang="ru-RU" sz="9600" b="0" strike="noStrike" spc="-1">
              <a:latin typeface="Arial"/>
            </a:endParaRPr>
          </a:p>
          <a:p>
            <a:pPr>
              <a:lnSpc>
                <a:spcPct val="120000"/>
              </a:lnSpc>
              <a:spcBef>
                <a:spcPts val="1001"/>
              </a:spcBef>
            </a:pPr>
            <a:br/>
            <a:r>
              <a:rPr lang="ru-RU" sz="9600" b="0" strike="noStrike" spc="-1">
                <a:solidFill>
                  <a:srgbClr val="000000"/>
                </a:solidFill>
                <a:latin typeface="Calibri"/>
                <a:ea typeface="Calibri"/>
              </a:rPr>
              <a:t>Введем следующие переменные:</a:t>
            </a:r>
            <a:endParaRPr lang="ru-RU" sz="9600" b="0" strike="noStrike" spc="-1">
              <a:latin typeface="Arial"/>
            </a:endParaRPr>
          </a:p>
          <a:p>
            <a:pPr>
              <a:lnSpc>
                <a:spcPct val="120000"/>
              </a:lnSpc>
              <a:spcBef>
                <a:spcPts val="1001"/>
              </a:spcBef>
            </a:pPr>
            <a:r>
              <a:rPr lang="ru-RU" sz="9600" b="1" strike="noStrike" spc="-1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ru-RU" sz="9600" b="0" strike="noStrike" spc="-1">
                <a:solidFill>
                  <a:srgbClr val="000000"/>
                </a:solidFill>
                <a:latin typeface="Calibri"/>
                <a:ea typeface="Calibri"/>
              </a:rPr>
              <a:t> — диаметр колеса робота</a:t>
            </a:r>
            <a:br/>
            <a:r>
              <a:rPr lang="ru-RU" sz="9600" b="1" strike="noStrike" spc="-1">
                <a:solidFill>
                  <a:srgbClr val="000000"/>
                </a:solidFill>
                <a:latin typeface="Calibri"/>
                <a:ea typeface="Calibri"/>
              </a:rPr>
              <a:t>dist </a:t>
            </a:r>
            <a:r>
              <a:rPr lang="ru-RU" sz="9600" b="0" strike="noStrike" spc="-1">
                <a:solidFill>
                  <a:srgbClr val="000000"/>
                </a:solidFill>
                <a:latin typeface="Calibri"/>
                <a:ea typeface="Calibri"/>
              </a:rPr>
              <a:t>— расстояние, которое необходимо проехать роботу</a:t>
            </a:r>
            <a:br/>
            <a:r>
              <a:rPr lang="ru-RU" sz="9600" b="1" strike="noStrike" spc="-1">
                <a:solidFill>
                  <a:srgbClr val="000000"/>
                </a:solidFill>
                <a:latin typeface="Calibri"/>
                <a:ea typeface="Calibri"/>
              </a:rPr>
              <a:t>cpr</a:t>
            </a:r>
            <a:r>
              <a:rPr lang="ru-RU" sz="9600" b="0" strike="noStrike" spc="-1">
                <a:solidFill>
                  <a:srgbClr val="000000"/>
                </a:solidFill>
                <a:latin typeface="Calibri"/>
                <a:ea typeface="Calibri"/>
              </a:rPr>
              <a:t> — один оборот колеса в градусах (количество сигналов на оборот)</a:t>
            </a:r>
            <a:br/>
            <a:r>
              <a:rPr lang="ru-RU" sz="9600" b="1" strike="noStrike" spc="-1">
                <a:solidFill>
                  <a:srgbClr val="000000"/>
                </a:solidFill>
                <a:latin typeface="Calibri"/>
                <a:ea typeface="Calibri"/>
              </a:rPr>
              <a:t>p </a:t>
            </a:r>
            <a:r>
              <a:rPr lang="ru-RU" sz="9600" b="0" strike="noStrike" spc="-1">
                <a:solidFill>
                  <a:srgbClr val="000000"/>
                </a:solidFill>
                <a:latin typeface="Calibri"/>
                <a:ea typeface="Calibri"/>
              </a:rPr>
              <a:t>—периметр (длина) окружности</a:t>
            </a:r>
            <a:br/>
            <a:r>
              <a:rPr lang="ru-RU" sz="9600" b="1" strike="noStrike" spc="-1">
                <a:solidFill>
                  <a:srgbClr val="000000"/>
                </a:solidFill>
                <a:latin typeface="Calibri"/>
                <a:ea typeface="Calibri"/>
              </a:rPr>
              <a:t>en</a:t>
            </a:r>
            <a:r>
              <a:rPr lang="ru-RU" sz="9600" b="0" strike="noStrike" spc="-1">
                <a:solidFill>
                  <a:srgbClr val="000000"/>
                </a:solidFill>
                <a:latin typeface="Calibri"/>
                <a:ea typeface="Calibri"/>
              </a:rPr>
              <a:t> — количество энкодеров</a:t>
            </a:r>
            <a:br/>
            <a:r>
              <a:rPr lang="ru-RU" sz="2800" b="1" strike="noStrike" spc="-1">
                <a:solidFill>
                  <a:srgbClr val="000000"/>
                </a:solidFill>
                <a:latin typeface="montserrat"/>
                <a:ea typeface="Calibri"/>
              </a:rPr>
              <a:t> 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30" name="TextShape 3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Точные перемещения. Решение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AFB75719-36CB-482B-AFE8-797A1884A746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19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32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Точные перемещения. Решение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33" name="Picture 3"/>
          <p:cNvPicPr/>
          <p:nvPr/>
        </p:nvPicPr>
        <p:blipFill>
          <a:blip r:embed="rId2"/>
          <a:stretch/>
        </p:blipFill>
        <p:spPr>
          <a:xfrm>
            <a:off x="838080" y="1880280"/>
            <a:ext cx="10453320" cy="370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5DBDA722-1C4F-401F-9DD5-9A2D2CEB6C94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43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Движение вперед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CustomShape 3"/>
          <p:cNvSpPr/>
          <p:nvPr/>
        </p:nvSpPr>
        <p:spPr>
          <a:xfrm>
            <a:off x="838080" y="1491840"/>
            <a:ext cx="10515240" cy="943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  <a:ea typeface="Arial"/>
              </a:rPr>
              <a:t>Движение вперед 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Arial"/>
              </a:rPr>
              <a:t>базовой тележки задается подачей на левый и правый мотор одинаковой скорости.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45" name="CustomShape 4"/>
          <p:cNvSpPr/>
          <p:nvPr/>
        </p:nvSpPr>
        <p:spPr>
          <a:xfrm>
            <a:off x="838080" y="2948760"/>
            <a:ext cx="7667280" cy="2649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Arial"/>
              </a:rPr>
              <a:t>В TRIK Studio для подачи мощности на мотор существует отдельный блок </a:t>
            </a:r>
            <a:r>
              <a:rPr lang="ru-RU" sz="2800" b="1" strike="noStrike" spc="-1">
                <a:solidFill>
                  <a:srgbClr val="00B050"/>
                </a:solidFill>
                <a:latin typeface="Calibri"/>
                <a:ea typeface="Arial"/>
              </a:rPr>
              <a:t>«Моторы вперед»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Arial"/>
              </a:rPr>
              <a:t>. </a:t>
            </a:r>
            <a:br/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Arial"/>
              </a:rPr>
              <a:t>У этого блока два свойства:</a:t>
            </a:r>
            <a:endParaRPr lang="ru-RU" sz="2800" b="0" strike="noStrike" spc="-1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AutoNum type="arabicPeriod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Arial"/>
              </a:rPr>
              <a:t>Порты</a:t>
            </a:r>
            <a:endParaRPr lang="ru-RU" sz="2800" b="0" strike="noStrike" spc="-1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AutoNum type="arabicPeriod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Arial"/>
              </a:rPr>
              <a:t>Скорость.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146" name="Picture 2"/>
          <p:cNvPicPr/>
          <p:nvPr/>
        </p:nvPicPr>
        <p:blipFill>
          <a:blip r:embed="rId2"/>
          <a:stretch/>
        </p:blipFill>
        <p:spPr>
          <a:xfrm>
            <a:off x="8505720" y="3142440"/>
            <a:ext cx="2847600" cy="2857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D8F49EAD-1638-4850-AE3B-1E8454FF0B35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20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35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Точные перемещения.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CustomShape 3"/>
          <p:cNvSpPr/>
          <p:nvPr/>
        </p:nvSpPr>
        <p:spPr>
          <a:xfrm>
            <a:off x="838080" y="2450520"/>
            <a:ext cx="9720360" cy="2112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Для решения вам понадобится дополнительный параметр:</a:t>
            </a:r>
            <a:endParaRPr lang="ru-RU" sz="2400" b="0" strike="noStrike" spc="-1"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b = 17.5 см (база робота)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37" name="CustomShape 4"/>
          <p:cNvSpPr/>
          <p:nvPr/>
        </p:nvSpPr>
        <p:spPr>
          <a:xfrm>
            <a:off x="838080" y="1416960"/>
            <a:ext cx="1051524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Задача №2 (самостоятельно)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. Развернуться на месте ровно на 90 градусов. Использовать энкодерную модель.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E752B91D-D86D-414C-8B00-4BB87D0328E2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21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39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Алгоритм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CustomShape 3"/>
          <p:cNvSpPr/>
          <p:nvPr/>
        </p:nvSpPr>
        <p:spPr>
          <a:xfrm>
            <a:off x="838080" y="1396800"/>
            <a:ext cx="10375920" cy="1005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Алгоритм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 — набор инструкций, описывающих порядок действий исполнителя для достижения результата решения задачи за конечное число действий, при любом наборе исходных данных.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41" name="CustomShape 4"/>
          <p:cNvSpPr/>
          <p:nvPr/>
        </p:nvSpPr>
        <p:spPr>
          <a:xfrm>
            <a:off x="838080" y="2613960"/>
            <a:ext cx="7054560" cy="131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Исполнитель: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робот или любое другое устройство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Инструкции: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включить мотор, ждать 3 секунды, повернуть серводвигатель на 80 градусов, включить диод и т.д.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42" name="CustomShape 5"/>
          <p:cNvSpPr/>
          <p:nvPr/>
        </p:nvSpPr>
        <p:spPr>
          <a:xfrm>
            <a:off x="838080" y="4179240"/>
            <a:ext cx="8236440" cy="131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Блок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-</a:t>
            </a: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схема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 — распространенный тип </a:t>
            </a: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схем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(графических моделей), описывающих алгоритмы или процессы, в которых отдельные шаги изображаются в виде </a:t>
            </a: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блоков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 различной формы, соединенных между собой линиями, указывающими направление последовательности.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43" name="CustomShape 6"/>
          <p:cNvSpPr/>
          <p:nvPr/>
        </p:nvSpPr>
        <p:spPr>
          <a:xfrm>
            <a:off x="9560520" y="3025440"/>
            <a:ext cx="1187640" cy="519480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montserrat"/>
                <a:ea typeface="Arial"/>
              </a:rPr>
              <a:t>Действие 1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44" name="CustomShape 7"/>
          <p:cNvSpPr/>
          <p:nvPr/>
        </p:nvSpPr>
        <p:spPr>
          <a:xfrm>
            <a:off x="9412200" y="2312280"/>
            <a:ext cx="1484640" cy="431640"/>
          </a:xfrm>
          <a:prstGeom prst="ellipse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montserrat"/>
                <a:ea typeface="Arial"/>
              </a:rPr>
              <a:t>Начало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45" name="CustomShape 8"/>
          <p:cNvSpPr/>
          <p:nvPr/>
        </p:nvSpPr>
        <p:spPr>
          <a:xfrm>
            <a:off x="10154520" y="2744280"/>
            <a:ext cx="360" cy="2808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46" name="CustomShape 9"/>
          <p:cNvSpPr/>
          <p:nvPr/>
        </p:nvSpPr>
        <p:spPr>
          <a:xfrm>
            <a:off x="9563400" y="3862800"/>
            <a:ext cx="1187640" cy="519480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montserrat"/>
                <a:ea typeface="Arial"/>
              </a:rPr>
              <a:t>Действие 2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47" name="CustomShape 10"/>
          <p:cNvSpPr/>
          <p:nvPr/>
        </p:nvSpPr>
        <p:spPr>
          <a:xfrm>
            <a:off x="10154520" y="3545280"/>
            <a:ext cx="2520" cy="31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48" name="CustomShape 11"/>
          <p:cNvSpPr/>
          <p:nvPr/>
        </p:nvSpPr>
        <p:spPr>
          <a:xfrm>
            <a:off x="9560520" y="4681800"/>
            <a:ext cx="1187640" cy="519480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montserrat"/>
                <a:ea typeface="Arial"/>
              </a:rPr>
              <a:t>Действие 3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49" name="CustomShape 12"/>
          <p:cNvSpPr/>
          <p:nvPr/>
        </p:nvSpPr>
        <p:spPr>
          <a:xfrm flipH="1">
            <a:off x="10153800" y="4382640"/>
            <a:ext cx="2520" cy="2988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50" name="CustomShape 13"/>
          <p:cNvSpPr/>
          <p:nvPr/>
        </p:nvSpPr>
        <p:spPr>
          <a:xfrm>
            <a:off x="9402840" y="5403240"/>
            <a:ext cx="1484640" cy="431640"/>
          </a:xfrm>
          <a:prstGeom prst="ellipse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montserrat"/>
                <a:ea typeface="Arial"/>
              </a:rPr>
              <a:t>Конец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51" name="CustomShape 14"/>
          <p:cNvSpPr/>
          <p:nvPr/>
        </p:nvSpPr>
        <p:spPr>
          <a:xfrm flipH="1">
            <a:off x="10144800" y="5201640"/>
            <a:ext cx="9000" cy="2012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D3CD7CF0-F068-45FD-85E6-A5B8C8F6EDB8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53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Алгоритмические структуры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CustomShape 3"/>
          <p:cNvSpPr/>
          <p:nvPr/>
        </p:nvSpPr>
        <p:spPr>
          <a:xfrm>
            <a:off x="838080" y="1935360"/>
            <a:ext cx="10515240" cy="3016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Следование (последовательность)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— однократное выполнение операций в том порядке, в котором они записаны в тексте программы.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Ветвление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— однократное выполнение одной из двух или более операций, в зависимости от выполнения заданного условия.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Цикл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— многократное исполнение одной и той же операции до тех пор, пока выполняется заданное условие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/>
          <p:cNvSpPr/>
          <p:nvPr/>
        </p:nvSpPr>
        <p:spPr>
          <a:xfrm>
            <a:off x="838080" y="1343520"/>
            <a:ext cx="1051524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Следование (последовательность)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— однократное выполнение операций в том порядке, в котором они записаны в тексте программы.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56" name="TextShape 2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4430C673-0060-4F1C-87E4-181C3B2DAC03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23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57" name="TextShape 3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Следование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CustomShape 4"/>
          <p:cNvSpPr/>
          <p:nvPr/>
        </p:nvSpPr>
        <p:spPr>
          <a:xfrm>
            <a:off x="2008080" y="3591720"/>
            <a:ext cx="1151640" cy="503640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действие 1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59" name="CustomShape 5"/>
          <p:cNvSpPr/>
          <p:nvPr/>
        </p:nvSpPr>
        <p:spPr>
          <a:xfrm>
            <a:off x="1814400" y="2863800"/>
            <a:ext cx="1521360" cy="432000"/>
          </a:xfrm>
          <a:prstGeom prst="ellipse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Calibri"/>
                <a:ea typeface="Arial"/>
              </a:rPr>
              <a:t>Начало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60" name="CustomShape 6"/>
          <p:cNvSpPr/>
          <p:nvPr/>
        </p:nvSpPr>
        <p:spPr>
          <a:xfrm rot="16200000" flipH="1">
            <a:off x="2432160" y="3439440"/>
            <a:ext cx="295200" cy="8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61" name="CustomShape 7"/>
          <p:cNvSpPr/>
          <p:nvPr/>
        </p:nvSpPr>
        <p:spPr>
          <a:xfrm>
            <a:off x="2010960" y="4429080"/>
            <a:ext cx="1151640" cy="503640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действие 2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62" name="CustomShape 8"/>
          <p:cNvSpPr/>
          <p:nvPr/>
        </p:nvSpPr>
        <p:spPr>
          <a:xfrm>
            <a:off x="2584080" y="4095720"/>
            <a:ext cx="2520" cy="3330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63" name="CustomShape 9"/>
          <p:cNvSpPr/>
          <p:nvPr/>
        </p:nvSpPr>
        <p:spPr>
          <a:xfrm flipH="1">
            <a:off x="2583360" y="4933080"/>
            <a:ext cx="2520" cy="314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64" name="CustomShape 10"/>
          <p:cNvSpPr/>
          <p:nvPr/>
        </p:nvSpPr>
        <p:spPr>
          <a:xfrm>
            <a:off x="1855080" y="5265360"/>
            <a:ext cx="1439640" cy="418680"/>
          </a:xfrm>
          <a:prstGeom prst="ellipse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Calibri"/>
                <a:ea typeface="Arial"/>
              </a:rPr>
              <a:t>Конец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65" name="CustomShape 11"/>
          <p:cNvSpPr/>
          <p:nvPr/>
        </p:nvSpPr>
        <p:spPr>
          <a:xfrm>
            <a:off x="1824120" y="2321280"/>
            <a:ext cx="145044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Блок-схема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66" name="CustomShape 12"/>
          <p:cNvSpPr/>
          <p:nvPr/>
        </p:nvSpPr>
        <p:spPr>
          <a:xfrm>
            <a:off x="7835040" y="2321280"/>
            <a:ext cx="13849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Псевдокод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67" name="CustomShape 13"/>
          <p:cNvSpPr/>
          <p:nvPr/>
        </p:nvSpPr>
        <p:spPr>
          <a:xfrm>
            <a:off x="6743520" y="2778120"/>
            <a:ext cx="4392000" cy="131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speed=-100;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robot.motor.[M2].setPower(100);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robot.motor.[M3].setPower(speed);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robot.wait(1500)	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68" name="CustomShape 14"/>
          <p:cNvSpPr/>
          <p:nvPr/>
        </p:nvSpPr>
        <p:spPr>
          <a:xfrm>
            <a:off x="6743520" y="4398840"/>
            <a:ext cx="4145040" cy="163836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montserrat"/>
                <a:ea typeface="Arial"/>
              </a:rPr>
              <a:t>Пример в TRIK Studio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269" name="Рисунок 18"/>
          <p:cNvPicPr/>
          <p:nvPr/>
        </p:nvPicPr>
        <p:blipFill>
          <a:blip r:embed="rId2"/>
          <a:stretch/>
        </p:blipFill>
        <p:spPr>
          <a:xfrm>
            <a:off x="6954480" y="4925160"/>
            <a:ext cx="3722400" cy="986400"/>
          </a:xfrm>
          <a:prstGeom prst="rect">
            <a:avLst/>
          </a:prstGeom>
          <a:ln>
            <a:noFill/>
          </a:ln>
        </p:spPr>
      </p:pic>
      <p:sp>
        <p:nvSpPr>
          <p:cNvPr id="270" name="CustomShape 15"/>
          <p:cNvSpPr/>
          <p:nvPr/>
        </p:nvSpPr>
        <p:spPr>
          <a:xfrm>
            <a:off x="7929720" y="4491360"/>
            <a:ext cx="177228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Calibri"/>
                <a:ea typeface="Arial"/>
              </a:rPr>
              <a:t>Пример в TRIK Studio</a:t>
            </a:r>
            <a:endParaRPr lang="ru-RU" sz="1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CustomShape 1"/>
          <p:cNvSpPr/>
          <p:nvPr/>
        </p:nvSpPr>
        <p:spPr>
          <a:xfrm>
            <a:off x="838080" y="1357560"/>
            <a:ext cx="1051524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200" b="1" strike="noStrike" spc="-1">
                <a:solidFill>
                  <a:srgbClr val="000000"/>
                </a:solidFill>
                <a:latin typeface="Calibri"/>
                <a:ea typeface="Arial"/>
              </a:rPr>
              <a:t>Задача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  <a:ea typeface="Arial"/>
              </a:rPr>
              <a:t>. Написать алгоритм движения модели «змейкой». Использовать энкодерную модель.</a:t>
            </a:r>
            <a:endParaRPr lang="ru-RU" sz="2200" b="0" strike="noStrike" spc="-1">
              <a:latin typeface="Arial"/>
            </a:endParaRPr>
          </a:p>
        </p:txBody>
      </p:sp>
      <p:sp>
        <p:nvSpPr>
          <p:cNvPr id="272" name="TextShape 2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1C468EE1-D35D-40C9-8279-B1BC4BD086B7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24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73" name="TextShape 3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Следование.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4" name="Picture 1"/>
          <p:cNvPicPr/>
          <p:nvPr/>
        </p:nvPicPr>
        <p:blipFill>
          <a:blip r:embed="rId2"/>
          <a:stretch/>
        </p:blipFill>
        <p:spPr>
          <a:xfrm>
            <a:off x="3414600" y="2296080"/>
            <a:ext cx="5362200" cy="3781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FCBCACD7-F750-4A68-823C-1BC1CB512928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25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76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Ветвление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7" name="Рисунок 6"/>
          <p:cNvPicPr/>
          <p:nvPr/>
        </p:nvPicPr>
        <p:blipFill>
          <a:blip r:embed="rId2"/>
          <a:srcRect l="18161" t="7279" r="21566" b="7269"/>
          <a:stretch/>
        </p:blipFill>
        <p:spPr>
          <a:xfrm>
            <a:off x="8938440" y="3205440"/>
            <a:ext cx="2414880" cy="2139120"/>
          </a:xfrm>
          <a:prstGeom prst="rect">
            <a:avLst/>
          </a:prstGeom>
          <a:ln>
            <a:noFill/>
          </a:ln>
        </p:spPr>
      </p:pic>
      <p:sp>
        <p:nvSpPr>
          <p:cNvPr id="278" name="CustomShape 3"/>
          <p:cNvSpPr/>
          <p:nvPr/>
        </p:nvSpPr>
        <p:spPr>
          <a:xfrm>
            <a:off x="838080" y="1357560"/>
            <a:ext cx="10515240" cy="11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Выполнение программы идет по одной из двух, нескольких или множества ветвей. Выбор ветви зависит от условия на входе ветвления и поступивших сюда данных.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79" name="CustomShape 4"/>
          <p:cNvSpPr/>
          <p:nvPr/>
        </p:nvSpPr>
        <p:spPr>
          <a:xfrm>
            <a:off x="838080" y="3177360"/>
            <a:ext cx="810000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Существует две основные формы условной инструкции, встречающиеся в реальных языках программирования:</a:t>
            </a:r>
            <a:endParaRPr lang="ru-RU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условный оператор (оператор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if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) </a:t>
            </a:r>
            <a:endParaRPr lang="ru-RU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оператор многозначного выбора (оператор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switch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)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18E4D4CB-B359-43FE-9051-C976DA4D5ACD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26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81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Ветвление. Условный оператор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CustomShape 3"/>
          <p:cNvSpPr/>
          <p:nvPr/>
        </p:nvSpPr>
        <p:spPr>
          <a:xfrm>
            <a:off x="838080" y="3672000"/>
            <a:ext cx="736488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Встречаются следующие формы условного оператора:</a:t>
            </a:r>
            <a:endParaRPr lang="ru-RU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Условный оператор с одной ветвью</a:t>
            </a:r>
            <a:endParaRPr lang="ru-RU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Условный оператор с двумя ветвями</a:t>
            </a:r>
            <a:endParaRPr lang="ru-RU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Условный оператор с несколькими условиями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83" name="CustomShape 4"/>
          <p:cNvSpPr/>
          <p:nvPr/>
        </p:nvSpPr>
        <p:spPr>
          <a:xfrm>
            <a:off x="838080" y="1363320"/>
            <a:ext cx="10515240" cy="1918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Условный оператор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реализует выполнение одной последовательности (ветви) команд при условии, что некоторое логическое выражение (условие) принимает значение «истина», и другой  последовательности (ветви), если выражение "ложно". Любая из этих последовательностей может быть "пустой", т.е. не выполнять никаких действий.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ED8A0D0A-4BB1-47A9-A319-5E716A3F43DE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27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85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Условный оператор с 1 ветвью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CustomShape 3"/>
          <p:cNvSpPr/>
          <p:nvPr/>
        </p:nvSpPr>
        <p:spPr>
          <a:xfrm>
            <a:off x="7085520" y="3801960"/>
            <a:ext cx="4145040" cy="21600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  <a:ea typeface="Arial"/>
              </a:rPr>
              <a:t>Пример в TRIK Studio</a:t>
            </a:r>
            <a:endParaRPr lang="ru-RU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  <p:pic>
        <p:nvPicPr>
          <p:cNvPr id="287" name="Shape 234"/>
          <p:cNvPicPr/>
          <p:nvPr/>
        </p:nvPicPr>
        <p:blipFill>
          <a:blip r:embed="rId2"/>
          <a:stretch/>
        </p:blipFill>
        <p:spPr>
          <a:xfrm>
            <a:off x="7297560" y="4194360"/>
            <a:ext cx="3720960" cy="1662480"/>
          </a:xfrm>
          <a:prstGeom prst="rect">
            <a:avLst/>
          </a:prstGeom>
          <a:ln>
            <a:noFill/>
          </a:ln>
        </p:spPr>
      </p:pic>
      <p:sp>
        <p:nvSpPr>
          <p:cNvPr id="288" name="CustomShape 4"/>
          <p:cNvSpPr/>
          <p:nvPr/>
        </p:nvSpPr>
        <p:spPr>
          <a:xfrm>
            <a:off x="7021440" y="2373480"/>
            <a:ext cx="4635360" cy="92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if (encoder.[E2].read() &lt; 500)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	robot.motor.[M2].setPower(100);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robot.motor.[M1].setPower(100);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89" name="CustomShape 5"/>
          <p:cNvSpPr/>
          <p:nvPr/>
        </p:nvSpPr>
        <p:spPr>
          <a:xfrm>
            <a:off x="8259480" y="1496520"/>
            <a:ext cx="2010600" cy="36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Псевдокод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90" name="CustomShape 6"/>
          <p:cNvSpPr/>
          <p:nvPr/>
        </p:nvSpPr>
        <p:spPr>
          <a:xfrm>
            <a:off x="2471400" y="1478520"/>
            <a:ext cx="1603080" cy="36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Блок-схема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91" name="CustomShape 7"/>
          <p:cNvSpPr/>
          <p:nvPr/>
        </p:nvSpPr>
        <p:spPr>
          <a:xfrm>
            <a:off x="2405520" y="2720520"/>
            <a:ext cx="1583640" cy="911880"/>
          </a:xfrm>
          <a:prstGeom prst="diamond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Условие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92" name="CustomShape 8"/>
          <p:cNvSpPr/>
          <p:nvPr/>
        </p:nvSpPr>
        <p:spPr>
          <a:xfrm rot="5400000">
            <a:off x="2525040" y="4304520"/>
            <a:ext cx="1344240" cy="360"/>
          </a:xfrm>
          <a:prstGeom prst="bentConnector3">
            <a:avLst>
              <a:gd name="adj1" fmla="val 50000"/>
            </a:avLst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3" name="CustomShape 9"/>
          <p:cNvSpPr/>
          <p:nvPr/>
        </p:nvSpPr>
        <p:spPr>
          <a:xfrm flipH="1">
            <a:off x="3196800" y="2373480"/>
            <a:ext cx="360" cy="347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4" name="CustomShape 10"/>
          <p:cNvSpPr/>
          <p:nvPr/>
        </p:nvSpPr>
        <p:spPr>
          <a:xfrm>
            <a:off x="4061520" y="3525120"/>
            <a:ext cx="1151640" cy="503640"/>
          </a:xfrm>
          <a:prstGeom prst="rect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действие 1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95" name="CustomShape 11"/>
          <p:cNvSpPr/>
          <p:nvPr/>
        </p:nvSpPr>
        <p:spPr>
          <a:xfrm>
            <a:off x="3989520" y="3176640"/>
            <a:ext cx="647280" cy="34812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6" name="CustomShape 12"/>
          <p:cNvSpPr/>
          <p:nvPr/>
        </p:nvSpPr>
        <p:spPr>
          <a:xfrm>
            <a:off x="2838240" y="3728520"/>
            <a:ext cx="434520" cy="252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нет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97" name="CustomShape 13"/>
          <p:cNvSpPr/>
          <p:nvPr/>
        </p:nvSpPr>
        <p:spPr>
          <a:xfrm>
            <a:off x="4156560" y="2864880"/>
            <a:ext cx="378000" cy="27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да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98" name="CustomShape 14"/>
          <p:cNvSpPr/>
          <p:nvPr/>
        </p:nvSpPr>
        <p:spPr>
          <a:xfrm rot="5400000">
            <a:off x="3780000" y="3447000"/>
            <a:ext cx="275400" cy="143964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57044DFC-A9F0-4FD8-AD44-5F4FFB9B2B2F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28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00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Условный оператор с 2 ветвями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CustomShape 3"/>
          <p:cNvSpPr/>
          <p:nvPr/>
        </p:nvSpPr>
        <p:spPr>
          <a:xfrm>
            <a:off x="7023240" y="1929960"/>
            <a:ext cx="4248000" cy="214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if (encoder.[E2].read() &lt; 500)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     robot.motor.[M2].setPower(100);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else	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     robot.motor.[M1].setPower(100);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robot.wait(2000);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302" name="CustomShape 4"/>
          <p:cNvSpPr/>
          <p:nvPr/>
        </p:nvSpPr>
        <p:spPr>
          <a:xfrm>
            <a:off x="7013520" y="3560760"/>
            <a:ext cx="4242240" cy="28098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  <a:ea typeface="Arial"/>
              </a:rPr>
              <a:t>Пример в TRIK Studio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303" name="Shape 261"/>
          <p:cNvPicPr/>
          <p:nvPr/>
        </p:nvPicPr>
        <p:blipFill>
          <a:blip r:embed="rId2"/>
          <a:stretch/>
        </p:blipFill>
        <p:spPr>
          <a:xfrm>
            <a:off x="7220880" y="3943800"/>
            <a:ext cx="3823200" cy="2380320"/>
          </a:xfrm>
          <a:prstGeom prst="rect">
            <a:avLst/>
          </a:prstGeom>
          <a:ln>
            <a:noFill/>
          </a:ln>
        </p:spPr>
      </p:pic>
      <p:sp>
        <p:nvSpPr>
          <p:cNvPr id="304" name="CustomShape 5"/>
          <p:cNvSpPr/>
          <p:nvPr/>
        </p:nvSpPr>
        <p:spPr>
          <a:xfrm>
            <a:off x="2405520" y="2720520"/>
            <a:ext cx="1583640" cy="911880"/>
          </a:xfrm>
          <a:prstGeom prst="diamond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Условие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05" name="CustomShape 6"/>
          <p:cNvSpPr/>
          <p:nvPr/>
        </p:nvSpPr>
        <p:spPr>
          <a:xfrm>
            <a:off x="1109160" y="3597120"/>
            <a:ext cx="1151640" cy="503640"/>
          </a:xfrm>
          <a:prstGeom prst="rect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действие 1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06" name="CustomShape 7"/>
          <p:cNvSpPr/>
          <p:nvPr/>
        </p:nvSpPr>
        <p:spPr>
          <a:xfrm flipH="1">
            <a:off x="1685160" y="3176640"/>
            <a:ext cx="720000" cy="42012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7" name="CustomShape 8"/>
          <p:cNvSpPr/>
          <p:nvPr/>
        </p:nvSpPr>
        <p:spPr>
          <a:xfrm flipH="1">
            <a:off x="3196800" y="2311920"/>
            <a:ext cx="360" cy="408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8" name="CustomShape 9"/>
          <p:cNvSpPr/>
          <p:nvPr/>
        </p:nvSpPr>
        <p:spPr>
          <a:xfrm>
            <a:off x="4061520" y="3525120"/>
            <a:ext cx="1151640" cy="503640"/>
          </a:xfrm>
          <a:prstGeom prst="rect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действие 2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09" name="CustomShape 10"/>
          <p:cNvSpPr/>
          <p:nvPr/>
        </p:nvSpPr>
        <p:spPr>
          <a:xfrm>
            <a:off x="3989520" y="3176640"/>
            <a:ext cx="647280" cy="34812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0" name="CustomShape 11"/>
          <p:cNvSpPr/>
          <p:nvPr/>
        </p:nvSpPr>
        <p:spPr>
          <a:xfrm rot="16200000" flipH="1">
            <a:off x="2259720" y="3526560"/>
            <a:ext cx="287640" cy="143748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1" name="CustomShape 12"/>
          <p:cNvSpPr/>
          <p:nvPr/>
        </p:nvSpPr>
        <p:spPr>
          <a:xfrm>
            <a:off x="3123000" y="4317480"/>
            <a:ext cx="148680" cy="143640"/>
          </a:xfrm>
          <a:prstGeom prst="flowChartConnector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2" name="CustomShape 13"/>
          <p:cNvSpPr/>
          <p:nvPr/>
        </p:nvSpPr>
        <p:spPr>
          <a:xfrm rot="5400000">
            <a:off x="3774960" y="3526200"/>
            <a:ext cx="359640" cy="136512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3" name="CustomShape 14"/>
          <p:cNvSpPr/>
          <p:nvPr/>
        </p:nvSpPr>
        <p:spPr>
          <a:xfrm>
            <a:off x="1803960" y="2888640"/>
            <a:ext cx="434520" cy="252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нет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14" name="CustomShape 15"/>
          <p:cNvSpPr/>
          <p:nvPr/>
        </p:nvSpPr>
        <p:spPr>
          <a:xfrm>
            <a:off x="4156560" y="2864880"/>
            <a:ext cx="378000" cy="27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да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15" name="CustomShape 16"/>
          <p:cNvSpPr/>
          <p:nvPr/>
        </p:nvSpPr>
        <p:spPr>
          <a:xfrm flipH="1">
            <a:off x="3196800" y="4461480"/>
            <a:ext cx="360" cy="4035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6" name="CustomShape 17"/>
          <p:cNvSpPr/>
          <p:nvPr/>
        </p:nvSpPr>
        <p:spPr>
          <a:xfrm>
            <a:off x="2471400" y="1478520"/>
            <a:ext cx="1603080" cy="36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Блок-схема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317" name="CustomShape 18"/>
          <p:cNvSpPr/>
          <p:nvPr/>
        </p:nvSpPr>
        <p:spPr>
          <a:xfrm>
            <a:off x="8259480" y="1496520"/>
            <a:ext cx="2010600" cy="36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Псевдокод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FECA5527-A970-450B-AF6A-759C4BE70B92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29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19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Несколько условий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0" name="CustomShape 3"/>
          <p:cNvSpPr/>
          <p:nvPr/>
        </p:nvSpPr>
        <p:spPr>
          <a:xfrm>
            <a:off x="2405520" y="2720520"/>
            <a:ext cx="1583640" cy="911880"/>
          </a:xfrm>
          <a:prstGeom prst="diamond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Условие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21" name="CustomShape 4"/>
          <p:cNvSpPr/>
          <p:nvPr/>
        </p:nvSpPr>
        <p:spPr>
          <a:xfrm>
            <a:off x="1109160" y="3597120"/>
            <a:ext cx="1151640" cy="503640"/>
          </a:xfrm>
          <a:prstGeom prst="rect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Действие 1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22" name="CustomShape 5"/>
          <p:cNvSpPr/>
          <p:nvPr/>
        </p:nvSpPr>
        <p:spPr>
          <a:xfrm flipH="1">
            <a:off x="1685160" y="3176640"/>
            <a:ext cx="720000" cy="42012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3" name="CustomShape 6"/>
          <p:cNvSpPr/>
          <p:nvPr/>
        </p:nvSpPr>
        <p:spPr>
          <a:xfrm flipH="1">
            <a:off x="3196800" y="2311920"/>
            <a:ext cx="360" cy="408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4" name="CustomShape 7"/>
          <p:cNvSpPr/>
          <p:nvPr/>
        </p:nvSpPr>
        <p:spPr>
          <a:xfrm>
            <a:off x="3989520" y="3176640"/>
            <a:ext cx="647280" cy="34812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5" name="CustomShape 8"/>
          <p:cNvSpPr/>
          <p:nvPr/>
        </p:nvSpPr>
        <p:spPr>
          <a:xfrm rot="16200000" flipH="1">
            <a:off x="1609560" y="4177080"/>
            <a:ext cx="1582920" cy="143136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6" name="CustomShape 9"/>
          <p:cNvSpPr/>
          <p:nvPr/>
        </p:nvSpPr>
        <p:spPr>
          <a:xfrm>
            <a:off x="3116880" y="5612760"/>
            <a:ext cx="148680" cy="143640"/>
          </a:xfrm>
          <a:prstGeom prst="flowChartConnector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7" name="CustomShape 10"/>
          <p:cNvSpPr/>
          <p:nvPr/>
        </p:nvSpPr>
        <p:spPr>
          <a:xfrm>
            <a:off x="1803960" y="2888640"/>
            <a:ext cx="434520" cy="252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нет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28" name="CustomShape 11"/>
          <p:cNvSpPr/>
          <p:nvPr/>
        </p:nvSpPr>
        <p:spPr>
          <a:xfrm>
            <a:off x="4156560" y="2864880"/>
            <a:ext cx="378000" cy="27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да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29" name="CustomShape 12"/>
          <p:cNvSpPr/>
          <p:nvPr/>
        </p:nvSpPr>
        <p:spPr>
          <a:xfrm flipH="1">
            <a:off x="3190680" y="5756760"/>
            <a:ext cx="360" cy="332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0" name="CustomShape 13"/>
          <p:cNvSpPr/>
          <p:nvPr/>
        </p:nvSpPr>
        <p:spPr>
          <a:xfrm>
            <a:off x="2471400" y="1478520"/>
            <a:ext cx="1603080" cy="36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Блок-схема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331" name="CustomShape 14"/>
          <p:cNvSpPr/>
          <p:nvPr/>
        </p:nvSpPr>
        <p:spPr>
          <a:xfrm>
            <a:off x="8259480" y="1496520"/>
            <a:ext cx="2010600" cy="36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Псевдокод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332" name="CustomShape 15"/>
          <p:cNvSpPr/>
          <p:nvPr/>
        </p:nvSpPr>
        <p:spPr>
          <a:xfrm>
            <a:off x="3843000" y="3525480"/>
            <a:ext cx="1583640" cy="911880"/>
          </a:xfrm>
          <a:prstGeom prst="diamond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Условие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33" name="CustomShape 16"/>
          <p:cNvSpPr/>
          <p:nvPr/>
        </p:nvSpPr>
        <p:spPr>
          <a:xfrm>
            <a:off x="2531520" y="4397040"/>
            <a:ext cx="1151640" cy="503640"/>
          </a:xfrm>
          <a:prstGeom prst="rect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Действие 2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34" name="CustomShape 17"/>
          <p:cNvSpPr/>
          <p:nvPr/>
        </p:nvSpPr>
        <p:spPr>
          <a:xfrm flipH="1">
            <a:off x="3107880" y="3976560"/>
            <a:ext cx="720000" cy="42012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5" name="CustomShape 18"/>
          <p:cNvSpPr/>
          <p:nvPr/>
        </p:nvSpPr>
        <p:spPr>
          <a:xfrm>
            <a:off x="5436720" y="3976560"/>
            <a:ext cx="647280" cy="34812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6" name="CustomShape 19"/>
          <p:cNvSpPr/>
          <p:nvPr/>
        </p:nvSpPr>
        <p:spPr>
          <a:xfrm>
            <a:off x="5603760" y="3664440"/>
            <a:ext cx="378000" cy="27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да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37" name="CustomShape 20"/>
          <p:cNvSpPr/>
          <p:nvPr/>
        </p:nvSpPr>
        <p:spPr>
          <a:xfrm>
            <a:off x="5508360" y="4344120"/>
            <a:ext cx="1151640" cy="503640"/>
          </a:xfrm>
          <a:prstGeom prst="rect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Действие 3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38" name="CustomShape 21"/>
          <p:cNvSpPr/>
          <p:nvPr/>
        </p:nvSpPr>
        <p:spPr>
          <a:xfrm rot="16200000" flipH="1">
            <a:off x="3663000" y="4345200"/>
            <a:ext cx="340920" cy="145260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9" name="CustomShape 22"/>
          <p:cNvSpPr/>
          <p:nvPr/>
        </p:nvSpPr>
        <p:spPr>
          <a:xfrm>
            <a:off x="4560480" y="5170320"/>
            <a:ext cx="148680" cy="143640"/>
          </a:xfrm>
          <a:prstGeom prst="flowChartConnector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23"/>
          <p:cNvSpPr/>
          <p:nvPr/>
        </p:nvSpPr>
        <p:spPr>
          <a:xfrm flipV="1">
            <a:off x="4709520" y="4847760"/>
            <a:ext cx="1374480" cy="39384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1" name="CustomShape 24"/>
          <p:cNvSpPr/>
          <p:nvPr/>
        </p:nvSpPr>
        <p:spPr>
          <a:xfrm>
            <a:off x="3304440" y="3681000"/>
            <a:ext cx="434520" cy="252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нет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42" name="CustomShape 25"/>
          <p:cNvSpPr/>
          <p:nvPr/>
        </p:nvSpPr>
        <p:spPr>
          <a:xfrm flipV="1">
            <a:off x="3265560" y="5313960"/>
            <a:ext cx="1369080" cy="37008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3" name="CustomShape 26"/>
          <p:cNvSpPr/>
          <p:nvPr/>
        </p:nvSpPr>
        <p:spPr>
          <a:xfrm>
            <a:off x="7443720" y="1865880"/>
            <a:ext cx="5076720" cy="179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  <a:ea typeface="Trebuchet MS"/>
              </a:rPr>
              <a:t>if (encoder.[E2].read() &lt; 500)</a:t>
            </a:r>
            <a:endParaRPr lang="ru-RU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     robot.motor.[M2].setPower(50);</a:t>
            </a:r>
            <a:endParaRPr lang="ru-RU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  <a:ea typeface="Trebuchet MS"/>
              </a:rPr>
              <a:t>elseif (encoder.[E2].read() &lt; 1000)	</a:t>
            </a:r>
            <a:endParaRPr lang="ru-RU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     robot.motor.[M2].setPower(100);</a:t>
            </a:r>
            <a:endParaRPr lang="ru-RU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  <a:ea typeface="Trebuchet MS"/>
              </a:rPr>
              <a:t>else</a:t>
            </a:r>
            <a:br/>
            <a:r>
              <a:rPr lang="ru-RU" sz="16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    robot.motor.[M1].setPower(100);</a:t>
            </a:r>
            <a:endParaRPr lang="ru-RU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  <a:ea typeface="Trebuchet MS"/>
              </a:rPr>
              <a:t>robot.wait(2000);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344" name="CustomShape 27"/>
          <p:cNvSpPr/>
          <p:nvPr/>
        </p:nvSpPr>
        <p:spPr>
          <a:xfrm>
            <a:off x="7231680" y="3723480"/>
            <a:ext cx="4189320" cy="2997720"/>
          </a:xfrm>
          <a:prstGeom prst="rect">
            <a:avLst/>
          </a:prstGeom>
          <a:solidFill>
            <a:srgbClr val="00B050"/>
          </a:solidFill>
          <a:ln w="25560">
            <a:solidFill>
              <a:srgbClr val="00B05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Пример в TRIK Studio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345" name="Picture 2" descr="J:\TRIK\TRIK Studio lessons\srceen_TS\if 02 310.png"/>
          <p:cNvPicPr/>
          <p:nvPr/>
        </p:nvPicPr>
        <p:blipFill>
          <a:blip r:embed="rId2"/>
          <a:stretch/>
        </p:blipFill>
        <p:spPr>
          <a:xfrm>
            <a:off x="7374240" y="4064400"/>
            <a:ext cx="3921120" cy="2571480"/>
          </a:xfrm>
          <a:prstGeom prst="rect">
            <a:avLst/>
          </a:prstGeom>
          <a:ln>
            <a:noFill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D29BBB6C-AEE6-423A-8E56-E9AF3CE73A8B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48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Движение вперед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9" name="Picture 4"/>
          <p:cNvPicPr/>
          <p:nvPr/>
        </p:nvPicPr>
        <p:blipFill>
          <a:blip r:embed="rId2"/>
          <a:stretch/>
        </p:blipFill>
        <p:spPr>
          <a:xfrm>
            <a:off x="1951920" y="2353680"/>
            <a:ext cx="8391240" cy="263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D09FD5AF-D58D-4811-B7D8-73216FFC6CD7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30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47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Ветвление.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8" name="CustomShape 3"/>
          <p:cNvSpPr/>
          <p:nvPr/>
        </p:nvSpPr>
        <p:spPr>
          <a:xfrm>
            <a:off x="838080" y="1405800"/>
            <a:ext cx="9832320" cy="707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Задача: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вывести на экран грустный смайлик, если робот далеко от стены, и веселый, если близко. За границу считать значение 50 ИК датчика.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349" name="CustomShape 4"/>
          <p:cNvSpPr/>
          <p:nvPr/>
        </p:nvSpPr>
        <p:spPr>
          <a:xfrm>
            <a:off x="838080" y="2405160"/>
            <a:ext cx="5251680" cy="92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Инфракрасный датчик расстояния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—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аналоговый датчик для измерения расстояния.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Рабочий диапазон: 10–80 см.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350" name="Рисунок 25"/>
          <p:cNvPicPr/>
          <p:nvPr/>
        </p:nvPicPr>
        <p:blipFill>
          <a:blip r:embed="rId2"/>
          <a:srcRect l="8593" t="25987" r="5011" b="30340"/>
          <a:stretch/>
        </p:blipFill>
        <p:spPr>
          <a:xfrm>
            <a:off x="6390000" y="2405160"/>
            <a:ext cx="2999160" cy="1515960"/>
          </a:xfrm>
          <a:prstGeom prst="rect">
            <a:avLst/>
          </a:prstGeom>
          <a:ln>
            <a:noFill/>
          </a:ln>
        </p:spPr>
      </p:pic>
      <p:sp>
        <p:nvSpPr>
          <p:cNvPr id="351" name="CustomShape 5"/>
          <p:cNvSpPr/>
          <p:nvPr/>
        </p:nvSpPr>
        <p:spPr>
          <a:xfrm>
            <a:off x="899640" y="4275000"/>
            <a:ext cx="10453680" cy="356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В TRIK Studio все датчики подключаются на панели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«Настройка сенсоров».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C3D68BBD-6E92-403D-9C45-FA297DABB24E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31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53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Ветвление.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4" name="CustomShape 3"/>
          <p:cNvSpPr/>
          <p:nvPr/>
        </p:nvSpPr>
        <p:spPr>
          <a:xfrm>
            <a:off x="838080" y="1405800"/>
            <a:ext cx="9832320" cy="707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Задача: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вывести на экран грустный смайлик, если робот далеко от стены, и веселый, если близко. За границу считать значение 50 ИК датчика.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355" name="CustomShape 4"/>
          <p:cNvSpPr/>
          <p:nvPr/>
        </p:nvSpPr>
        <p:spPr>
          <a:xfrm>
            <a:off x="1269360" y="3297600"/>
            <a:ext cx="3616200" cy="356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В TRIK Studio все датчики подключаются на панели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«Настройка сенсоров».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356" name="Picture 2"/>
          <p:cNvPicPr/>
          <p:nvPr/>
        </p:nvPicPr>
        <p:blipFill>
          <a:blip r:embed="rId2"/>
          <a:stretch/>
        </p:blipFill>
        <p:spPr>
          <a:xfrm>
            <a:off x="5753520" y="2608560"/>
            <a:ext cx="5599800" cy="2622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09FC2D51-84FB-4363-9F5B-A9248A06103F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32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58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Ветвление.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9" name="CustomShape 3"/>
          <p:cNvSpPr/>
          <p:nvPr/>
        </p:nvSpPr>
        <p:spPr>
          <a:xfrm>
            <a:off x="838080" y="1405800"/>
            <a:ext cx="9832320" cy="707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Задача: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вывести на экран грустный смайлик, если робот далеко от стены, и веселый, если близко. За границу считать значение 50 ИК датчика.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360" name="CustomShape 4"/>
          <p:cNvSpPr/>
          <p:nvPr/>
        </p:nvSpPr>
        <p:spPr>
          <a:xfrm>
            <a:off x="1269360" y="3297600"/>
            <a:ext cx="2888280" cy="356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Или в режиме 2D-модели на панели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«Порты».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361" name="Picture 5"/>
          <p:cNvPicPr/>
          <p:nvPr/>
        </p:nvPicPr>
        <p:blipFill>
          <a:blip r:embed="rId2"/>
          <a:stretch/>
        </p:blipFill>
        <p:spPr>
          <a:xfrm>
            <a:off x="4502880" y="2192040"/>
            <a:ext cx="6850440" cy="4164120"/>
          </a:xfrm>
          <a:prstGeom prst="rect">
            <a:avLst/>
          </a:prstGeom>
          <a:ln>
            <a:noFill/>
          </a:ln>
        </p:spPr>
      </p:pic>
      <p:sp>
        <p:nvSpPr>
          <p:cNvPr id="362" name="CustomShape 5"/>
          <p:cNvSpPr/>
          <p:nvPr/>
        </p:nvSpPr>
        <p:spPr>
          <a:xfrm>
            <a:off x="7737840" y="4658400"/>
            <a:ext cx="1526400" cy="1345320"/>
          </a:xfrm>
          <a:prstGeom prst="rect">
            <a:avLst/>
          </a:prstGeom>
          <a:noFill/>
          <a:ln>
            <a:solidFill>
              <a:srgbClr val="00B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4C67A497-5F74-4DBD-8734-A0BFBAD7D72C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33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64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Ветвление.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5" name="CustomShape 3"/>
          <p:cNvSpPr/>
          <p:nvPr/>
        </p:nvSpPr>
        <p:spPr>
          <a:xfrm>
            <a:off x="838080" y="1405800"/>
            <a:ext cx="9832320" cy="707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Задача: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вывести на экран грустный смайлик, если робот далеко от стены, и веселый, если близко. За границу считать значение 50 ИК датчика.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366" name="CustomShape 4"/>
          <p:cNvSpPr/>
          <p:nvPr/>
        </p:nvSpPr>
        <p:spPr>
          <a:xfrm>
            <a:off x="838080" y="2399400"/>
            <a:ext cx="8679600" cy="645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Для ветвления в TRIK Studio используется блок «Условие», у которого имеется только одно свойство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—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само условие.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367" name="CustomShape 5"/>
          <p:cNvSpPr/>
          <p:nvPr/>
        </p:nvSpPr>
        <p:spPr>
          <a:xfrm>
            <a:off x="838080" y="3435480"/>
            <a:ext cx="8591760" cy="858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Использование значений датчика осуществляется в TRIK </a:t>
            </a:r>
            <a:r>
              <a:rPr lang="ru-RU" sz="2400" b="0" strike="noStrike" spc="-1" dirty="0" err="1">
                <a:solidFill>
                  <a:srgbClr val="000000"/>
                </a:solidFill>
                <a:latin typeface="Calibri"/>
                <a:ea typeface="Trebuchet MS"/>
              </a:rPr>
              <a:t>Studio</a:t>
            </a: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 через </a:t>
            </a:r>
            <a:r>
              <a:rPr lang="ru-RU" sz="2400" b="1" strike="noStrike" spc="-1" dirty="0">
                <a:solidFill>
                  <a:srgbClr val="009933"/>
                </a:solidFill>
                <a:latin typeface="Calibri"/>
                <a:ea typeface="Trebuchet MS"/>
              </a:rPr>
              <a:t>сенсорные переменные</a:t>
            </a: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.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368" name="CustomShape 6"/>
          <p:cNvSpPr/>
          <p:nvPr/>
        </p:nvSpPr>
        <p:spPr>
          <a:xfrm>
            <a:off x="838080" y="4452480"/>
            <a:ext cx="8066232" cy="158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При подключении датчика:</a:t>
            </a:r>
            <a:endParaRPr lang="ru-RU" sz="2400" b="0" strike="noStrike" spc="-1" dirty="0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к порту A1 используется сенсорная переменная </a:t>
            </a:r>
            <a:r>
              <a:rPr lang="ru-RU" sz="2400" b="1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sensorA1</a:t>
            </a:r>
            <a:endParaRPr lang="ru-RU" sz="2400" b="0" strike="noStrike" spc="-1" dirty="0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к порту A2 </a:t>
            </a: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Arial"/>
              </a:rPr>
              <a:t>—</a:t>
            </a: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 </a:t>
            </a:r>
            <a:r>
              <a:rPr lang="ru-RU" sz="2400" b="1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sensorA2</a:t>
            </a:r>
            <a:endParaRPr lang="ru-RU" sz="2400" b="0" strike="noStrike" spc="-1" dirty="0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 dirty="0">
                <a:solidFill>
                  <a:srgbClr val="000000"/>
                </a:solidFill>
                <a:latin typeface="Calibri"/>
                <a:ea typeface="Trebuchet MS"/>
              </a:rPr>
              <a:t>и т.д.</a:t>
            </a:r>
            <a:endParaRPr lang="ru-RU" sz="2400" b="0" strike="noStrike" spc="-1" dirty="0">
              <a:latin typeface="Arial"/>
            </a:endParaRPr>
          </a:p>
        </p:txBody>
      </p:sp>
      <p:pic>
        <p:nvPicPr>
          <p:cNvPr id="369" name="Picture 2"/>
          <p:cNvPicPr/>
          <p:nvPr/>
        </p:nvPicPr>
        <p:blipFill>
          <a:blip r:embed="rId2"/>
          <a:stretch/>
        </p:blipFill>
        <p:spPr>
          <a:xfrm>
            <a:off x="9342000" y="2504880"/>
            <a:ext cx="2011320" cy="1235160"/>
          </a:xfrm>
          <a:prstGeom prst="rect">
            <a:avLst/>
          </a:prstGeom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C8C3B9-51F0-4201-BAFB-FFE0AF9E7FED}"/>
              </a:ext>
            </a:extLst>
          </p:cNvPr>
          <p:cNvSpPr txBox="1"/>
          <p:nvPr/>
        </p:nvSpPr>
        <p:spPr>
          <a:xfrm>
            <a:off x="5445438" y="5301291"/>
            <a:ext cx="6045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Calibri" panose="020F0502020204030204" pitchFamily="34" charset="0"/>
                <a:cs typeface="Calibri" panose="020F0502020204030204" pitchFamily="34" charset="0"/>
              </a:rPr>
              <a:t>Сенсорной переменной нельзя присвоить значение. В нее записывается регулярно показание с датчика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2583FCDF-5787-4BA1-B039-475C902B6382}"/>
              </a:ext>
            </a:extLst>
          </p:cNvPr>
          <p:cNvSpPr/>
          <p:nvPr/>
        </p:nvSpPr>
        <p:spPr>
          <a:xfrm>
            <a:off x="5303912" y="5229200"/>
            <a:ext cx="6328808" cy="75705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6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F577FC4F-955F-4CC6-83F4-9CCDBC354E0F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34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71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Операторы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372" name="Table 3"/>
          <p:cNvGraphicFramePr/>
          <p:nvPr/>
        </p:nvGraphicFramePr>
        <p:xfrm>
          <a:off x="2105280" y="3251520"/>
          <a:ext cx="8125200" cy="2560320"/>
        </p:xfrm>
        <a:graphic>
          <a:graphicData uri="http://schemas.openxmlformats.org/drawingml/2006/table">
            <a:tbl>
              <a:tblPr/>
              <a:tblGrid>
                <a:gridCol w="3163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1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79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Calibri"/>
                          <a:ea typeface="Arial"/>
                        </a:rPr>
                        <a:t>Оператор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Calibri"/>
                          <a:ea typeface="Arial"/>
                        </a:rPr>
                        <a:t>Синтаксис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Calibri"/>
                          <a:ea typeface="Arial"/>
                        </a:rPr>
                        <a:t>Пример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равенство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==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enterButton == 1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неравенство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!=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rightButton != 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больше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&gt;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sensorA1 &gt; 50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меньше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&lt;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sensorA2 &lt; 30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больше или равно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&gt;=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sensorA3 &gt;= 50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меньше или равно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&lt;=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sensorA4 &lt;= 50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73" name="CustomShape 4"/>
          <p:cNvSpPr/>
          <p:nvPr/>
        </p:nvSpPr>
        <p:spPr>
          <a:xfrm>
            <a:off x="4391640" y="2595240"/>
            <a:ext cx="3380400" cy="356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Операторы сравнения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374" name="CustomShape 5"/>
          <p:cNvSpPr/>
          <p:nvPr/>
        </p:nvSpPr>
        <p:spPr>
          <a:xfrm>
            <a:off x="838080" y="1561680"/>
            <a:ext cx="10515240" cy="367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Для задания различных условий роботу необходимы операторы сравнения и логические операторы.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8DC2DD41-58EB-41EC-A114-3EB42EC7322F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35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76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Операторы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377" name="Table 3"/>
          <p:cNvGraphicFramePr/>
          <p:nvPr/>
        </p:nvGraphicFramePr>
        <p:xfrm>
          <a:off x="2109960" y="3608280"/>
          <a:ext cx="8125200" cy="1463040"/>
        </p:xfrm>
        <a:graphic>
          <a:graphicData uri="http://schemas.openxmlformats.org/drawingml/2006/table">
            <a:tbl>
              <a:tblPr/>
              <a:tblGrid>
                <a:gridCol w="3163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1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79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Calibri"/>
                          <a:ea typeface="Arial"/>
                        </a:rPr>
                        <a:t>Оператор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Calibri"/>
                          <a:ea typeface="Arial"/>
                        </a:rPr>
                        <a:t>Синтаксис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Calibri"/>
                          <a:ea typeface="Arial"/>
                        </a:rPr>
                        <a:t>Пример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логическое отрицание, НЕ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!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!flag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логическое умножение, И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&amp;&amp;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(sensorA1&gt;20) &amp;&amp; (sensorA1&lt;60)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логическое сложение, ИЛИ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||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"/>
                          <a:ea typeface="Arial"/>
                        </a:rPr>
                        <a:t>(sensorA1&lt;30) || (sensorA1&gt;70)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8" name="CustomShape 4"/>
          <p:cNvSpPr/>
          <p:nvPr/>
        </p:nvSpPr>
        <p:spPr>
          <a:xfrm>
            <a:off x="838080" y="1561680"/>
            <a:ext cx="10515240" cy="367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Для задания различных условий роботу необходимы операторы сравнения и логические операторы.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379" name="CustomShape 5"/>
          <p:cNvSpPr/>
          <p:nvPr/>
        </p:nvSpPr>
        <p:spPr>
          <a:xfrm>
            <a:off x="4391640" y="2940480"/>
            <a:ext cx="3380400" cy="356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Логические операторы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137F1186-728C-4E77-B969-8D757D80AE9C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36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81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Ветвление.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CustomShape 3"/>
          <p:cNvSpPr/>
          <p:nvPr/>
        </p:nvSpPr>
        <p:spPr>
          <a:xfrm>
            <a:off x="838080" y="1405800"/>
            <a:ext cx="9832320" cy="707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Задача: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вывести на экран грустный смайлик, если робот далеко от стены, и веселый, если близко. За границу считать значение 50 ИК датчика.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383" name="CustomShape 4"/>
          <p:cNvSpPr/>
          <p:nvPr/>
        </p:nvSpPr>
        <p:spPr>
          <a:xfrm>
            <a:off x="838080" y="2405160"/>
            <a:ext cx="4822560" cy="92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2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Инфракрасный датчик расстояния 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  <a:ea typeface="Arial"/>
              </a:rPr>
              <a:t>—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аналоговый датчик для измерения расстояния.</a:t>
            </a: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Рабочий диапазон: 10–80 см.</a:t>
            </a:r>
            <a:endParaRPr lang="ru-RU" sz="2200" b="0" strike="noStrike" spc="-1">
              <a:latin typeface="Arial"/>
            </a:endParaRPr>
          </a:p>
        </p:txBody>
      </p:sp>
      <p:sp>
        <p:nvSpPr>
          <p:cNvPr id="384" name="CustomShape 5"/>
          <p:cNvSpPr/>
          <p:nvPr/>
        </p:nvSpPr>
        <p:spPr>
          <a:xfrm>
            <a:off x="7467840" y="3091680"/>
            <a:ext cx="2188800" cy="950760"/>
          </a:xfrm>
          <a:prstGeom prst="diamond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sensorA1&gt;50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85" name="CustomShape 6"/>
          <p:cNvSpPr/>
          <p:nvPr/>
        </p:nvSpPr>
        <p:spPr>
          <a:xfrm>
            <a:off x="5806800" y="3710160"/>
            <a:ext cx="1401840" cy="655920"/>
          </a:xfrm>
          <a:prstGeom prst="rect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Нарисовать веселый смайл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86" name="CustomShape 7"/>
          <p:cNvSpPr/>
          <p:nvPr/>
        </p:nvSpPr>
        <p:spPr>
          <a:xfrm>
            <a:off x="7755480" y="2405160"/>
            <a:ext cx="1642680" cy="509400"/>
          </a:xfrm>
          <a:prstGeom prst="ellipse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Начало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87" name="CustomShape 8"/>
          <p:cNvSpPr/>
          <p:nvPr/>
        </p:nvSpPr>
        <p:spPr>
          <a:xfrm rot="10800000" flipV="1">
            <a:off x="6507540" y="3563101"/>
            <a:ext cx="948060" cy="141842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8" name="CustomShape 9"/>
          <p:cNvSpPr/>
          <p:nvPr/>
        </p:nvSpPr>
        <p:spPr>
          <a:xfrm rot="5400000">
            <a:off x="8481600" y="2995920"/>
            <a:ext cx="176400" cy="14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9" name="CustomShape 10"/>
          <p:cNvSpPr/>
          <p:nvPr/>
        </p:nvSpPr>
        <p:spPr>
          <a:xfrm>
            <a:off x="10053720" y="3710160"/>
            <a:ext cx="1295640" cy="655920"/>
          </a:xfrm>
          <a:prstGeom prst="rect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Нарисовать грустный смайл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90" name="CustomShape 11"/>
          <p:cNvSpPr/>
          <p:nvPr/>
        </p:nvSpPr>
        <p:spPr>
          <a:xfrm>
            <a:off x="9657000" y="3567240"/>
            <a:ext cx="1044360" cy="14256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1" name="CustomShape 12"/>
          <p:cNvSpPr/>
          <p:nvPr/>
        </p:nvSpPr>
        <p:spPr>
          <a:xfrm rot="16200000" flipH="1">
            <a:off x="7453080" y="3420720"/>
            <a:ext cx="141840" cy="203292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2" name="CustomShape 13"/>
          <p:cNvSpPr/>
          <p:nvPr/>
        </p:nvSpPr>
        <p:spPr>
          <a:xfrm>
            <a:off x="8545320" y="4427280"/>
            <a:ext cx="148680" cy="143640"/>
          </a:xfrm>
          <a:prstGeom prst="flowChartConnector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3" name="CustomShape 14"/>
          <p:cNvSpPr/>
          <p:nvPr/>
        </p:nvSpPr>
        <p:spPr>
          <a:xfrm rot="5400000">
            <a:off x="9632160" y="3428640"/>
            <a:ext cx="132120" cy="200736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4" name="CustomShape 15"/>
          <p:cNvSpPr/>
          <p:nvPr/>
        </p:nvSpPr>
        <p:spPr>
          <a:xfrm>
            <a:off x="6741360" y="3214080"/>
            <a:ext cx="479520" cy="27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нет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95" name="CustomShape 16"/>
          <p:cNvSpPr/>
          <p:nvPr/>
        </p:nvSpPr>
        <p:spPr>
          <a:xfrm>
            <a:off x="9892080" y="3207240"/>
            <a:ext cx="571320" cy="27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да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96" name="CustomShape 17"/>
          <p:cNvSpPr/>
          <p:nvPr/>
        </p:nvSpPr>
        <p:spPr>
          <a:xfrm>
            <a:off x="8043840" y="4655160"/>
            <a:ext cx="1151640" cy="611640"/>
          </a:xfrm>
          <a:prstGeom prst="rect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подождать 3 секунды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397" name="CustomShape 18"/>
          <p:cNvSpPr/>
          <p:nvPr/>
        </p:nvSpPr>
        <p:spPr>
          <a:xfrm>
            <a:off x="7890480" y="5435280"/>
            <a:ext cx="1439640" cy="418680"/>
          </a:xfrm>
          <a:prstGeom prst="ellipse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Конец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98" name="CustomShape 19"/>
          <p:cNvSpPr/>
          <p:nvPr/>
        </p:nvSpPr>
        <p:spPr>
          <a:xfrm flipH="1">
            <a:off x="8609760" y="5267520"/>
            <a:ext cx="9000" cy="1674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9" name="CustomShape 20"/>
          <p:cNvSpPr/>
          <p:nvPr/>
        </p:nvSpPr>
        <p:spPr>
          <a:xfrm>
            <a:off x="8610480" y="4571280"/>
            <a:ext cx="9000" cy="838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4A5869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00" name="Рисунок 25"/>
          <p:cNvPicPr/>
          <p:nvPr/>
        </p:nvPicPr>
        <p:blipFill>
          <a:blip r:embed="rId2"/>
          <a:srcRect l="8593" t="25987" r="5011" b="30340"/>
          <a:stretch/>
        </p:blipFill>
        <p:spPr>
          <a:xfrm>
            <a:off x="1024560" y="4203360"/>
            <a:ext cx="2999160" cy="1515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62F32C70-591E-4EEE-9002-481D55B03D2C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37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02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Ветвление.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3" name="Shape 394"/>
          <p:cNvPicPr/>
          <p:nvPr/>
        </p:nvPicPr>
        <p:blipFill>
          <a:blip r:embed="rId2"/>
          <a:stretch/>
        </p:blipFill>
        <p:spPr>
          <a:xfrm>
            <a:off x="5906520" y="2782080"/>
            <a:ext cx="4903560" cy="2383560"/>
          </a:xfrm>
          <a:prstGeom prst="rect">
            <a:avLst/>
          </a:prstGeom>
          <a:ln>
            <a:noFill/>
          </a:ln>
        </p:spPr>
      </p:pic>
      <p:sp>
        <p:nvSpPr>
          <p:cNvPr id="404" name="CustomShape 3"/>
          <p:cNvSpPr/>
          <p:nvPr/>
        </p:nvSpPr>
        <p:spPr>
          <a:xfrm>
            <a:off x="2109240" y="2317320"/>
            <a:ext cx="1800000" cy="36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Псевдокод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05" name="CustomShape 4"/>
          <p:cNvSpPr/>
          <p:nvPr/>
        </p:nvSpPr>
        <p:spPr>
          <a:xfrm>
            <a:off x="1303920" y="2988360"/>
            <a:ext cx="4533480" cy="14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if (robot.sensor.[A1].read() &gt; 50)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    robot.sadSmile();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else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    robot.smile();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robot.wait(3000);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06" name="CustomShape 5"/>
          <p:cNvSpPr/>
          <p:nvPr/>
        </p:nvSpPr>
        <p:spPr>
          <a:xfrm>
            <a:off x="6846120" y="2317320"/>
            <a:ext cx="3024000" cy="36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Trebuchet MS"/>
              </a:rPr>
              <a:t>Решение в TRIK Studio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07" name="CustomShape 6"/>
          <p:cNvSpPr/>
          <p:nvPr/>
        </p:nvSpPr>
        <p:spPr>
          <a:xfrm>
            <a:off x="838080" y="5293440"/>
            <a:ext cx="10515240" cy="645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На связях, идущих от условия, указывается в свойствах </a:t>
            </a: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истина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и </a:t>
            </a: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ложь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для определения дальнейших действий, когда условие верно, и когда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—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нет.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08" name="CustomShape 7"/>
          <p:cNvSpPr/>
          <p:nvPr/>
        </p:nvSpPr>
        <p:spPr>
          <a:xfrm>
            <a:off x="838080" y="1405800"/>
            <a:ext cx="9832320" cy="707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Задача: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вывести на экран грустный смайлик, если робот далеко от стены, и веселый, если близко. За границу считать значение 50 ИК датчика.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3AA1B3E1-90FA-4100-BEE3-F947B45B807B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38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10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Ветвление.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1" name="CustomShape 3"/>
          <p:cNvSpPr/>
          <p:nvPr/>
        </p:nvSpPr>
        <p:spPr>
          <a:xfrm>
            <a:off x="838080" y="4875840"/>
            <a:ext cx="10515240" cy="136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Trebuchet MS"/>
              </a:rPr>
              <a:t>Задача для самостоятельного решения.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Вывести на экран: </a:t>
            </a:r>
            <a:endParaRPr lang="ru-RU" sz="20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Веселый смайлик, если ИК датчик выдает до 40.</a:t>
            </a:r>
            <a:endParaRPr lang="ru-RU" sz="20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Слово «неопределенность», если ИК датчик выдает от 40 до 60.</a:t>
            </a:r>
            <a:endParaRPr lang="ru-RU" sz="20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Грустный смайлик — в противном случае.</a:t>
            </a:r>
            <a:endParaRPr lang="ru-RU" sz="2000" b="0" strike="noStrike" spc="-1">
              <a:latin typeface="Arial"/>
            </a:endParaRPr>
          </a:p>
          <a:p>
            <a:pPr marL="343080" indent="-215640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  <p:sp>
        <p:nvSpPr>
          <p:cNvPr id="412" name="CustomShape 4"/>
          <p:cNvSpPr/>
          <p:nvPr/>
        </p:nvSpPr>
        <p:spPr>
          <a:xfrm>
            <a:off x="838080" y="1414440"/>
            <a:ext cx="10515240" cy="707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Для проверки задачи при помощи инструмента «стена» нарисуйте в режиме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Trebuchet MS"/>
              </a:rPr>
              <a:t>2D-модели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 препятствие перед роботом.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413" name="Рисунок 6"/>
          <p:cNvPicPr/>
          <p:nvPr/>
        </p:nvPicPr>
        <p:blipFill>
          <a:blip r:embed="rId2"/>
          <a:stretch/>
        </p:blipFill>
        <p:spPr>
          <a:xfrm>
            <a:off x="2792520" y="2311920"/>
            <a:ext cx="6801120" cy="2503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62AA8489-127C-4806-8DEE-05C2E3ACC228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39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15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Switch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6" name="CustomShape 3"/>
          <p:cNvSpPr/>
          <p:nvPr/>
        </p:nvSpPr>
        <p:spPr>
          <a:xfrm>
            <a:off x="835200" y="1320120"/>
            <a:ext cx="10518480" cy="78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Представляет собой структуру, построенную по принципу меню, и содержит все возможные варианты условий и инструкции, которые следует выполнить в каждом конкретном случае.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417" name="CustomShape 4"/>
          <p:cNvSpPr/>
          <p:nvPr/>
        </p:nvSpPr>
        <p:spPr>
          <a:xfrm>
            <a:off x="835200" y="3150360"/>
            <a:ext cx="4771800" cy="342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В TRIK Studio реализуется с помощью одноименного блока: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418" name="Picture 3" descr="J:\TRIK\study\presentations_of_lessons\screen\09\09 swich.png"/>
          <p:cNvPicPr/>
          <p:nvPr/>
        </p:nvPicPr>
        <p:blipFill>
          <a:blip r:embed="rId2"/>
          <a:stretch/>
        </p:blipFill>
        <p:spPr>
          <a:xfrm>
            <a:off x="6020280" y="2309760"/>
            <a:ext cx="2642760" cy="2022120"/>
          </a:xfrm>
          <a:prstGeom prst="rect">
            <a:avLst/>
          </a:prstGeom>
          <a:ln>
            <a:noFill/>
          </a:ln>
        </p:spPr>
      </p:pic>
      <p:sp>
        <p:nvSpPr>
          <p:cNvPr id="419" name="CustomShape 5"/>
          <p:cNvSpPr/>
          <p:nvPr/>
        </p:nvSpPr>
        <p:spPr>
          <a:xfrm>
            <a:off x="775080" y="4386240"/>
            <a:ext cx="10515240" cy="57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Блок проверяет выражение. От блока отводятся связи, на которых указываются возможные значения этого выражения (например, переменной). Одна связь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DejaVu Sans"/>
              </a:rPr>
              <a:t>обязательно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должна быть пустая (“default”) - по ней алгоритм будет двигаться, если не выполнено ни одно из условий.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E615DA51-9CFF-4D7B-86B6-D27216E51FB4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4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51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Подключение моторов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2" name="Рисунок 4"/>
          <p:cNvPicPr/>
          <p:nvPr/>
        </p:nvPicPr>
        <p:blipFill>
          <a:blip r:embed="rId2"/>
          <a:srcRect l="11245" t="5642" r="11583" b="5259"/>
          <a:stretch/>
        </p:blipFill>
        <p:spPr>
          <a:xfrm>
            <a:off x="6594840" y="1239840"/>
            <a:ext cx="3913200" cy="4865400"/>
          </a:xfrm>
          <a:prstGeom prst="rect">
            <a:avLst/>
          </a:prstGeom>
          <a:ln>
            <a:noFill/>
          </a:ln>
        </p:spPr>
      </p:pic>
      <p:sp>
        <p:nvSpPr>
          <p:cNvPr id="153" name="CustomShape 3"/>
          <p:cNvSpPr/>
          <p:nvPr/>
        </p:nvSpPr>
        <p:spPr>
          <a:xfrm>
            <a:off x="1045080" y="2130840"/>
            <a:ext cx="5191560" cy="267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6560" tIns="106560" rIns="106560" bIns="106560" anchor="ctr">
            <a:noAutofit/>
          </a:bodyPr>
          <a:lstStyle/>
          <a:p>
            <a:pPr>
              <a:lnSpc>
                <a:spcPct val="90000"/>
              </a:lnSpc>
              <a:spcAft>
                <a:spcPts val="1120"/>
              </a:spcAft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  <a:ea typeface="Arial"/>
              </a:rPr>
              <a:t>У контроллера ТРИК четыре порта для подключения силовых моторов:</a:t>
            </a:r>
            <a:br/>
            <a:br/>
            <a:r>
              <a:rPr lang="ru-RU" sz="3200" b="1" strike="noStrike" spc="-1">
                <a:solidFill>
                  <a:srgbClr val="000000"/>
                </a:solidFill>
                <a:latin typeface="Calibri"/>
                <a:ea typeface="Arial"/>
              </a:rPr>
              <a:t>M1</a:t>
            </a:r>
            <a:r>
              <a:rPr lang="ru-RU" sz="3200" b="0" strike="noStrike" spc="-1">
                <a:solidFill>
                  <a:srgbClr val="000000"/>
                </a:solidFill>
                <a:latin typeface="Calibri"/>
                <a:ea typeface="Arial"/>
              </a:rPr>
              <a:t>, </a:t>
            </a:r>
            <a:r>
              <a:rPr lang="ru-RU" sz="3200" b="1" strike="noStrike" spc="-1">
                <a:solidFill>
                  <a:srgbClr val="000000"/>
                </a:solidFill>
                <a:latin typeface="Calibri"/>
                <a:ea typeface="Arial"/>
              </a:rPr>
              <a:t>M2</a:t>
            </a:r>
            <a:r>
              <a:rPr lang="ru-RU" sz="3200" b="0" strike="noStrike" spc="-1">
                <a:solidFill>
                  <a:srgbClr val="000000"/>
                </a:solidFill>
                <a:latin typeface="Calibri"/>
                <a:ea typeface="Arial"/>
              </a:rPr>
              <a:t>, </a:t>
            </a:r>
            <a:r>
              <a:rPr lang="ru-RU" sz="3200" b="1" strike="noStrike" spc="-1">
                <a:solidFill>
                  <a:srgbClr val="000000"/>
                </a:solidFill>
                <a:latin typeface="Calibri"/>
                <a:ea typeface="Arial"/>
              </a:rPr>
              <a:t>M3</a:t>
            </a:r>
            <a:r>
              <a:rPr lang="ru-RU" sz="3200" b="0" strike="noStrike" spc="-1">
                <a:solidFill>
                  <a:srgbClr val="000000"/>
                </a:solidFill>
                <a:latin typeface="Calibri"/>
                <a:ea typeface="Arial"/>
              </a:rPr>
              <a:t> и </a:t>
            </a:r>
            <a:r>
              <a:rPr lang="ru-RU" sz="3200" b="1" strike="noStrike" spc="-1">
                <a:solidFill>
                  <a:srgbClr val="000000"/>
                </a:solidFill>
                <a:latin typeface="Calibri"/>
                <a:ea typeface="Arial"/>
              </a:rPr>
              <a:t>M4</a:t>
            </a:r>
            <a:r>
              <a:rPr lang="ru-RU" sz="3200" b="0" strike="noStrike" spc="-1">
                <a:solidFill>
                  <a:srgbClr val="000000"/>
                </a:solidFill>
                <a:latin typeface="Calibri"/>
                <a:ea typeface="Arial"/>
              </a:rPr>
              <a:t>.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0DAA3FCC-7824-4AA9-AA64-40ABA8CA94F1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40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21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Switch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2" name="CustomShape 3"/>
          <p:cNvSpPr/>
          <p:nvPr/>
        </p:nvSpPr>
        <p:spPr>
          <a:xfrm>
            <a:off x="838080" y="1224720"/>
            <a:ext cx="10515240" cy="81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Данный пример демонстрирует случайный выбор одного из четырех состояний робота: «Я готов к роботе», «Улыбаюсь», «Грущу», «Отдыхаю…»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423" name="Picture 2" descr="J:\TRIK\study\presentations_of_lessons\screen\09\09 sample_swich.png"/>
          <p:cNvPicPr/>
          <p:nvPr/>
        </p:nvPicPr>
        <p:blipFill>
          <a:blip r:embed="rId2"/>
          <a:stretch/>
        </p:blipFill>
        <p:spPr>
          <a:xfrm>
            <a:off x="3265200" y="2040480"/>
            <a:ext cx="5661000" cy="4199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4D2724D4-304E-4AED-AADF-7675C5768B8C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41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25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Switch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26" name="Picture 2" descr="J:\TRIK\study\presentations_of_lessons\screen\09\09 swich_01_312.png"/>
          <p:cNvPicPr/>
          <p:nvPr/>
        </p:nvPicPr>
        <p:blipFill>
          <a:blip r:embed="rId2"/>
          <a:stretch/>
        </p:blipFill>
        <p:spPr>
          <a:xfrm>
            <a:off x="4067280" y="2117520"/>
            <a:ext cx="4383000" cy="2325240"/>
          </a:xfrm>
          <a:prstGeom prst="rect">
            <a:avLst/>
          </a:prstGeom>
          <a:ln>
            <a:noFill/>
          </a:ln>
        </p:spPr>
      </p:pic>
      <p:sp>
        <p:nvSpPr>
          <p:cNvPr id="427" name="CustomShape 3"/>
          <p:cNvSpPr/>
          <p:nvPr/>
        </p:nvSpPr>
        <p:spPr>
          <a:xfrm>
            <a:off x="838080" y="4576320"/>
            <a:ext cx="10515240" cy="1036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000000"/>
                </a:solidFill>
                <a:latin typeface="Calibri"/>
                <a:ea typeface="DejaVu Sans"/>
              </a:rPr>
              <a:t>В TRIK Studio имеется блок </a:t>
            </a:r>
            <a:r>
              <a:rPr lang="ru-RU" sz="2200" b="1" strike="noStrike" spc="-1">
                <a:solidFill>
                  <a:srgbClr val="00B050"/>
                </a:solidFill>
                <a:latin typeface="Calibri"/>
                <a:ea typeface="DejaVu Sans"/>
              </a:rPr>
              <a:t>«Получить код кнопки»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  <a:ea typeface="DejaVu Sans"/>
              </a:rPr>
              <a:t>, который записывает код нажатой кнопки в переменную. Все коды кнопок представлены в кодировке ASCII.</a:t>
            </a: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solidFill>
                  <a:srgbClr val="000000"/>
                </a:solidFill>
                <a:latin typeface="Calibri"/>
                <a:ea typeface="DejaVu Sans"/>
              </a:rPr>
              <a:t>Зная коды кнопок, с помощью </a:t>
            </a:r>
            <a:r>
              <a:rPr lang="ru-RU" sz="2200" b="1" strike="noStrike" spc="-1">
                <a:solidFill>
                  <a:srgbClr val="000000"/>
                </a:solidFill>
                <a:latin typeface="Calibri"/>
                <a:ea typeface="DejaVu Sans"/>
              </a:rPr>
              <a:t>switch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  <a:ea typeface="DejaVu Sans"/>
              </a:rPr>
              <a:t> можно написать своё меню.</a:t>
            </a:r>
            <a:endParaRPr lang="ru-RU" sz="2200" b="0" strike="noStrike" spc="-1">
              <a:latin typeface="Arial"/>
            </a:endParaRPr>
          </a:p>
        </p:txBody>
      </p:sp>
      <p:sp>
        <p:nvSpPr>
          <p:cNvPr id="428" name="CustomShape 4"/>
          <p:cNvSpPr/>
          <p:nvPr/>
        </p:nvSpPr>
        <p:spPr>
          <a:xfrm>
            <a:off x="838080" y="1210320"/>
            <a:ext cx="1051524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DejaVu Sans"/>
              </a:rPr>
              <a:t>Задача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: выводить на экран робота в 2D-модели по нажатию кнопок контроллера ТРИК.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A05F9646-4167-4809-8326-EF428B5E5F19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42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30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Switch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1" name="CustomShape 3"/>
          <p:cNvSpPr/>
          <p:nvPr/>
        </p:nvSpPr>
        <p:spPr>
          <a:xfrm>
            <a:off x="838080" y="2232000"/>
            <a:ext cx="10515240" cy="265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Выполнять действия по нажатию клавиш:</a:t>
            </a:r>
            <a:br/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DejaVu Sans"/>
              </a:rPr>
              <a:t>«вверх» (103)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— крутить моторами вперед</a:t>
            </a:r>
            <a:br/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«вниз» (108)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—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крутить моторами назад</a:t>
            </a:r>
            <a:br/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«влево» (105)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—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поворачивать влево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«вправо» (106)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—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поворачивать вправо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«ввод» (28)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—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улыбаться и говорить «Привет»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«Esc» (1)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—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выход из программы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432" name="CustomShape 4"/>
          <p:cNvSpPr/>
          <p:nvPr/>
        </p:nvSpPr>
        <p:spPr>
          <a:xfrm>
            <a:off x="838080" y="1210320"/>
            <a:ext cx="1051524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Задача для самостоятельного решения.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E8556FC3-0756-44EF-AAEC-D03B394EB858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43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34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Цикл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5" name="CustomShape 3"/>
          <p:cNvSpPr/>
          <p:nvPr/>
        </p:nvSpPr>
        <p:spPr>
          <a:xfrm>
            <a:off x="838080" y="2982240"/>
            <a:ext cx="7039440" cy="191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Существует 4 основных вида циклов:</a:t>
            </a:r>
            <a:endParaRPr lang="ru-RU" sz="2400" b="0" strike="noStrike" spc="-1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Безусловные циклы</a:t>
            </a:r>
            <a:endParaRPr lang="ru-RU" sz="2400" b="0" strike="noStrike" spc="-1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Цикл с предусловием</a:t>
            </a:r>
            <a:endParaRPr lang="ru-RU" sz="2400" b="0" strike="noStrike" spc="-1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Цикл с постусловием</a:t>
            </a:r>
            <a:endParaRPr lang="ru-RU" sz="2400" b="0" strike="noStrike" spc="-1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Цикл со счетчиком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436" name="CustomShape 4"/>
          <p:cNvSpPr/>
          <p:nvPr/>
        </p:nvSpPr>
        <p:spPr>
          <a:xfrm>
            <a:off x="838080" y="1432440"/>
            <a:ext cx="1051524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Цикл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— управляющая конструкция в языках программирования для организации многократного выполнения набора инструкций.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437" name="Picture 4"/>
          <p:cNvPicPr/>
          <p:nvPr/>
        </p:nvPicPr>
        <p:blipFill>
          <a:blip r:embed="rId2"/>
          <a:stretch/>
        </p:blipFill>
        <p:spPr>
          <a:xfrm>
            <a:off x="6086160" y="2657160"/>
            <a:ext cx="5267160" cy="2589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CustomShape 1"/>
          <p:cNvSpPr/>
          <p:nvPr/>
        </p:nvSpPr>
        <p:spPr>
          <a:xfrm>
            <a:off x="1203840" y="4746960"/>
            <a:ext cx="3692880" cy="780840"/>
          </a:xfrm>
          <a:prstGeom prst="roundRect">
            <a:avLst>
              <a:gd name="adj" fmla="val 16667"/>
            </a:avLst>
          </a:prstGeom>
          <a:ln>
            <a:solidFill>
              <a:srgbClr val="00B050"/>
            </a:solidFill>
            <a:round/>
          </a:ln>
        </p:spPr>
        <p:style>
          <a:lnRef idx="2">
            <a:schemeClr val="accent6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439" name="TextShape 2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0D52B190-0799-45C4-8E0A-89CD7FE1BD70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44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40" name="TextShape 3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Цикл безусловный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1" name="CustomShape 4"/>
          <p:cNvSpPr/>
          <p:nvPr/>
        </p:nvSpPr>
        <p:spPr>
          <a:xfrm>
            <a:off x="6172920" y="2058480"/>
            <a:ext cx="4248000" cy="7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while true do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      robot.motor.[M2].setPower(100);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42" name="CustomShape 5"/>
          <p:cNvSpPr/>
          <p:nvPr/>
        </p:nvSpPr>
        <p:spPr>
          <a:xfrm>
            <a:off x="6237000" y="3478320"/>
            <a:ext cx="4075920" cy="235404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  <a:ea typeface="Arial"/>
              </a:rPr>
              <a:t>Пример в TRIK Studio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43" name="CustomShape 6"/>
          <p:cNvSpPr/>
          <p:nvPr/>
        </p:nvSpPr>
        <p:spPr>
          <a:xfrm>
            <a:off x="1515240" y="4772880"/>
            <a:ext cx="3228840" cy="7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В этом случае у программы может не быть конца!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444" name="Picture 2" descr="J:\TRIK\study\presentations_of_lessons\screen\02\while true_rc2 01.png"/>
          <p:cNvPicPr/>
          <p:nvPr/>
        </p:nvPicPr>
        <p:blipFill>
          <a:blip r:embed="rId2"/>
          <a:stretch/>
        </p:blipFill>
        <p:spPr>
          <a:xfrm>
            <a:off x="6626880" y="3970800"/>
            <a:ext cx="3333240" cy="1676160"/>
          </a:xfrm>
          <a:prstGeom prst="rect">
            <a:avLst/>
          </a:prstGeom>
          <a:ln>
            <a:noFill/>
          </a:ln>
          <a:effectLst>
            <a:outerShdw blurRad="40000" dist="20160" dir="5400000" rotWithShape="0">
              <a:srgbClr val="000000">
                <a:alpha val="38000"/>
              </a:srgbClr>
            </a:outerShdw>
          </a:effectLst>
        </p:spPr>
      </p:pic>
      <p:sp>
        <p:nvSpPr>
          <p:cNvPr id="445" name="CustomShape 7"/>
          <p:cNvSpPr/>
          <p:nvPr/>
        </p:nvSpPr>
        <p:spPr>
          <a:xfrm>
            <a:off x="2112480" y="2599920"/>
            <a:ext cx="1583640" cy="911880"/>
          </a:xfrm>
          <a:prstGeom prst="diamond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Условие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46" name="CustomShape 8"/>
          <p:cNvSpPr/>
          <p:nvPr/>
        </p:nvSpPr>
        <p:spPr>
          <a:xfrm>
            <a:off x="2112480" y="1956960"/>
            <a:ext cx="1571400" cy="418680"/>
          </a:xfrm>
          <a:prstGeom prst="ellipse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Calibri"/>
                <a:ea typeface="Arial"/>
              </a:rPr>
              <a:t>Начало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447" name="CustomShape 9"/>
          <p:cNvSpPr/>
          <p:nvPr/>
        </p:nvSpPr>
        <p:spPr>
          <a:xfrm rot="16200000" flipH="1">
            <a:off x="2789640" y="2484720"/>
            <a:ext cx="223560" cy="57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48" name="CustomShape 10"/>
          <p:cNvSpPr/>
          <p:nvPr/>
        </p:nvSpPr>
        <p:spPr>
          <a:xfrm>
            <a:off x="3744720" y="3408480"/>
            <a:ext cx="1151640" cy="503640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действие</a:t>
            </a:r>
            <a:r>
              <a:rPr lang="ru-RU" sz="1200" b="0" strike="noStrike" spc="-1">
                <a:solidFill>
                  <a:srgbClr val="FFFFFF"/>
                </a:solidFill>
                <a:latin typeface="Montserrat"/>
                <a:ea typeface="Arial"/>
              </a:rPr>
              <a:t> 1 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49" name="CustomShape 11"/>
          <p:cNvSpPr/>
          <p:nvPr/>
        </p:nvSpPr>
        <p:spPr>
          <a:xfrm>
            <a:off x="3696840" y="3056040"/>
            <a:ext cx="623880" cy="352440"/>
          </a:xfrm>
          <a:prstGeom prst="bentConnector2">
            <a:avLst/>
          </a:pr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50" name="CustomShape 12"/>
          <p:cNvSpPr/>
          <p:nvPr/>
        </p:nvSpPr>
        <p:spPr>
          <a:xfrm rot="5400000" flipH="1">
            <a:off x="3411360" y="3004200"/>
            <a:ext cx="400320" cy="1415880"/>
          </a:xfrm>
          <a:prstGeom prst="bentConnector3">
            <a:avLst>
              <a:gd name="adj1" fmla="val -57067"/>
            </a:avLst>
          </a:pr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51" name="CustomShape 13"/>
          <p:cNvSpPr/>
          <p:nvPr/>
        </p:nvSpPr>
        <p:spPr>
          <a:xfrm>
            <a:off x="2254320" y="1371960"/>
            <a:ext cx="145044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Блок-схема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52" name="CustomShape 14"/>
          <p:cNvSpPr/>
          <p:nvPr/>
        </p:nvSpPr>
        <p:spPr>
          <a:xfrm>
            <a:off x="7404840" y="1368720"/>
            <a:ext cx="13849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Псевдокод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266BB7B3-B7A5-4F2E-99D9-C7311235E954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45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54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Цикл с предусловием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5" name="CustomShape 3"/>
          <p:cNvSpPr/>
          <p:nvPr/>
        </p:nvSpPr>
        <p:spPr>
          <a:xfrm>
            <a:off x="2254320" y="1371960"/>
            <a:ext cx="145044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Блок-схема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56" name="CustomShape 4"/>
          <p:cNvSpPr/>
          <p:nvPr/>
        </p:nvSpPr>
        <p:spPr>
          <a:xfrm>
            <a:off x="7404840" y="1368720"/>
            <a:ext cx="13849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Псевдокод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57" name="CustomShape 5"/>
          <p:cNvSpPr/>
          <p:nvPr/>
        </p:nvSpPr>
        <p:spPr>
          <a:xfrm>
            <a:off x="2112480" y="2599920"/>
            <a:ext cx="1583640" cy="911880"/>
          </a:xfrm>
          <a:prstGeom prst="diamond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Условие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58" name="CustomShape 6"/>
          <p:cNvSpPr/>
          <p:nvPr/>
        </p:nvSpPr>
        <p:spPr>
          <a:xfrm>
            <a:off x="2112480" y="1956960"/>
            <a:ext cx="1571400" cy="418680"/>
          </a:xfrm>
          <a:prstGeom prst="ellipse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Calibri"/>
                <a:ea typeface="Arial"/>
              </a:rPr>
              <a:t>Начало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459" name="CustomShape 7"/>
          <p:cNvSpPr/>
          <p:nvPr/>
        </p:nvSpPr>
        <p:spPr>
          <a:xfrm rot="10800000" flipH="1" flipV="1">
            <a:off x="2304360" y="4872240"/>
            <a:ext cx="191880" cy="1815840"/>
          </a:xfrm>
          <a:prstGeom prst="bentConnector3">
            <a:avLst>
              <a:gd name="adj1" fmla="val -118842"/>
            </a:avLst>
          </a:pr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60" name="CustomShape 8"/>
          <p:cNvSpPr/>
          <p:nvPr/>
        </p:nvSpPr>
        <p:spPr>
          <a:xfrm rot="16200000" flipH="1">
            <a:off x="2789640" y="2484720"/>
            <a:ext cx="223560" cy="57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61" name="CustomShape 9"/>
          <p:cNvSpPr/>
          <p:nvPr/>
        </p:nvSpPr>
        <p:spPr>
          <a:xfrm>
            <a:off x="3744720" y="3408480"/>
            <a:ext cx="1151640" cy="503640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действие</a:t>
            </a:r>
            <a:r>
              <a:rPr lang="ru-RU" sz="1200" b="0" strike="noStrike" spc="-1">
                <a:solidFill>
                  <a:srgbClr val="FFFFFF"/>
                </a:solidFill>
                <a:latin typeface="Montserrat"/>
                <a:ea typeface="Arial"/>
              </a:rPr>
              <a:t> 1 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62" name="CustomShape 10"/>
          <p:cNvSpPr/>
          <p:nvPr/>
        </p:nvSpPr>
        <p:spPr>
          <a:xfrm>
            <a:off x="3696840" y="3056040"/>
            <a:ext cx="623880" cy="352440"/>
          </a:xfrm>
          <a:prstGeom prst="bentConnector2">
            <a:avLst/>
          </a:pr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63" name="CustomShape 11"/>
          <p:cNvSpPr/>
          <p:nvPr/>
        </p:nvSpPr>
        <p:spPr>
          <a:xfrm>
            <a:off x="1678680" y="2778120"/>
            <a:ext cx="472680" cy="27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Arial"/>
              </a:rPr>
              <a:t>нет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64" name="CustomShape 12"/>
          <p:cNvSpPr/>
          <p:nvPr/>
        </p:nvSpPr>
        <p:spPr>
          <a:xfrm>
            <a:off x="3840120" y="2814840"/>
            <a:ext cx="480600" cy="27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Arial"/>
              </a:rPr>
              <a:t>да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65" name="CustomShape 13"/>
          <p:cNvSpPr/>
          <p:nvPr/>
        </p:nvSpPr>
        <p:spPr>
          <a:xfrm>
            <a:off x="2305080" y="4620240"/>
            <a:ext cx="1151640" cy="503640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действие</a:t>
            </a:r>
            <a:r>
              <a:rPr lang="ru-RU" sz="1200" b="0" strike="noStrike" spc="-1">
                <a:solidFill>
                  <a:srgbClr val="FFFFFF"/>
                </a:solidFill>
                <a:latin typeface="Montserrat"/>
                <a:ea typeface="Arial"/>
              </a:rPr>
              <a:t> 2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66" name="CustomShape 14"/>
          <p:cNvSpPr/>
          <p:nvPr/>
        </p:nvSpPr>
        <p:spPr>
          <a:xfrm>
            <a:off x="2151720" y="5340240"/>
            <a:ext cx="1439640" cy="418680"/>
          </a:xfrm>
          <a:prstGeom prst="ellipse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Calibri"/>
                <a:ea typeface="Arial"/>
              </a:rPr>
              <a:t>Конец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467" name="CustomShape 15"/>
          <p:cNvSpPr/>
          <p:nvPr/>
        </p:nvSpPr>
        <p:spPr>
          <a:xfrm flipH="1">
            <a:off x="2871000" y="5124240"/>
            <a:ext cx="9000" cy="215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68" name="CustomShape 16"/>
          <p:cNvSpPr/>
          <p:nvPr/>
        </p:nvSpPr>
        <p:spPr>
          <a:xfrm rot="5400000" flipH="1">
            <a:off x="3411360" y="3004200"/>
            <a:ext cx="400320" cy="1415880"/>
          </a:xfrm>
          <a:prstGeom prst="bentConnector3">
            <a:avLst>
              <a:gd name="adj1" fmla="val -57067"/>
            </a:avLst>
          </a:pr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69" name="CustomShape 17"/>
          <p:cNvSpPr/>
          <p:nvPr/>
        </p:nvSpPr>
        <p:spPr>
          <a:xfrm>
            <a:off x="6135840" y="2055600"/>
            <a:ext cx="4725360" cy="1005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while encoder.[E2].read() &lt; 500 do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	robot.motor.[M2].setPower(100);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robot.motor.[M1].setPower(100);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70" name="CustomShape 18"/>
          <p:cNvSpPr/>
          <p:nvPr/>
        </p:nvSpPr>
        <p:spPr>
          <a:xfrm>
            <a:off x="6135840" y="3516480"/>
            <a:ext cx="4476240" cy="25668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  <a:ea typeface="Arial"/>
              </a:rPr>
              <a:t>Пример в TRIK Studio</a:t>
            </a:r>
            <a:endParaRPr lang="ru-RU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  <p:pic>
        <p:nvPicPr>
          <p:cNvPr id="471" name="Рисунок 6"/>
          <p:cNvPicPr/>
          <p:nvPr/>
        </p:nvPicPr>
        <p:blipFill>
          <a:blip r:embed="rId2"/>
          <a:stretch/>
        </p:blipFill>
        <p:spPr>
          <a:xfrm>
            <a:off x="6493320" y="3912480"/>
            <a:ext cx="3761280" cy="2132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8259C84B-4100-4DA5-89D6-6B3CC9214EEF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46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73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Цикл с постусловием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4" name="CustomShape 3"/>
          <p:cNvSpPr/>
          <p:nvPr/>
        </p:nvSpPr>
        <p:spPr>
          <a:xfrm>
            <a:off x="5519520" y="4032360"/>
            <a:ext cx="5867640" cy="202896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  <a:ea typeface="Arial"/>
              </a:rPr>
              <a:t>Пример в TRIK Studio</a:t>
            </a:r>
            <a:endParaRPr lang="ru-RU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  <p:sp>
        <p:nvSpPr>
          <p:cNvPr id="475" name="CustomShape 4"/>
          <p:cNvSpPr/>
          <p:nvPr/>
        </p:nvSpPr>
        <p:spPr>
          <a:xfrm>
            <a:off x="2118240" y="3534120"/>
            <a:ext cx="1583640" cy="911880"/>
          </a:xfrm>
          <a:prstGeom prst="diamond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Условие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76" name="CustomShape 5"/>
          <p:cNvSpPr/>
          <p:nvPr/>
        </p:nvSpPr>
        <p:spPr>
          <a:xfrm rot="10800000" flipH="1" flipV="1">
            <a:off x="2302560" y="5097240"/>
            <a:ext cx="183600" cy="1106640"/>
          </a:xfrm>
          <a:prstGeom prst="bentConnector3">
            <a:avLst>
              <a:gd name="adj1" fmla="val -124155"/>
            </a:avLst>
          </a:pr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77" name="CustomShape 6"/>
          <p:cNvSpPr/>
          <p:nvPr/>
        </p:nvSpPr>
        <p:spPr>
          <a:xfrm>
            <a:off x="2334240" y="2602440"/>
            <a:ext cx="1151640" cy="503640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действие</a:t>
            </a:r>
            <a:r>
              <a:rPr lang="ru-RU" sz="1200" b="0" strike="noStrike" spc="-1">
                <a:solidFill>
                  <a:srgbClr val="FFFFFF"/>
                </a:solidFill>
                <a:latin typeface="Montserrat"/>
                <a:ea typeface="Arial"/>
              </a:rPr>
              <a:t> 1 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78" name="CustomShape 7"/>
          <p:cNvSpPr/>
          <p:nvPr/>
        </p:nvSpPr>
        <p:spPr>
          <a:xfrm flipH="1" flipV="1">
            <a:off x="3485880" y="2854440"/>
            <a:ext cx="215640" cy="1135440"/>
          </a:xfrm>
          <a:prstGeom prst="bentConnector3">
            <a:avLst>
              <a:gd name="adj1" fmla="val -146135"/>
            </a:avLst>
          </a:pr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79" name="CustomShape 8"/>
          <p:cNvSpPr/>
          <p:nvPr/>
        </p:nvSpPr>
        <p:spPr>
          <a:xfrm>
            <a:off x="1780560" y="3742560"/>
            <a:ext cx="396000" cy="27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Arial"/>
              </a:rPr>
              <a:t>нет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80" name="CustomShape 9"/>
          <p:cNvSpPr/>
          <p:nvPr/>
        </p:nvSpPr>
        <p:spPr>
          <a:xfrm>
            <a:off x="3656520" y="3742560"/>
            <a:ext cx="339480" cy="27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Arial"/>
              </a:rPr>
              <a:t>да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81" name="CustomShape 10"/>
          <p:cNvSpPr/>
          <p:nvPr/>
        </p:nvSpPr>
        <p:spPr>
          <a:xfrm>
            <a:off x="2302560" y="4845240"/>
            <a:ext cx="1151640" cy="503640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действие</a:t>
            </a:r>
            <a:r>
              <a:rPr lang="ru-RU" sz="1200" b="0" strike="noStrike" spc="-1">
                <a:solidFill>
                  <a:srgbClr val="FFFFFF"/>
                </a:solidFill>
                <a:latin typeface="Montserrat"/>
                <a:ea typeface="Arial"/>
              </a:rPr>
              <a:t> 2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82" name="CustomShape 11"/>
          <p:cNvSpPr/>
          <p:nvPr/>
        </p:nvSpPr>
        <p:spPr>
          <a:xfrm>
            <a:off x="2149200" y="5565240"/>
            <a:ext cx="1439640" cy="418680"/>
          </a:xfrm>
          <a:prstGeom prst="ellipse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Calibri"/>
                <a:ea typeface="Arial"/>
              </a:rPr>
              <a:t>Конец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483" name="CustomShape 12"/>
          <p:cNvSpPr/>
          <p:nvPr/>
        </p:nvSpPr>
        <p:spPr>
          <a:xfrm flipH="1">
            <a:off x="2868480" y="5349240"/>
            <a:ext cx="9000" cy="215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84" name="CustomShape 13"/>
          <p:cNvSpPr/>
          <p:nvPr/>
        </p:nvSpPr>
        <p:spPr>
          <a:xfrm rot="5400000">
            <a:off x="2696760" y="3319920"/>
            <a:ext cx="427320" cy="360"/>
          </a:xfrm>
          <a:prstGeom prst="bentConnector3">
            <a:avLst>
              <a:gd name="adj1" fmla="val 50000"/>
            </a:avLst>
          </a:pr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85" name="CustomShape 14"/>
          <p:cNvSpPr/>
          <p:nvPr/>
        </p:nvSpPr>
        <p:spPr>
          <a:xfrm>
            <a:off x="6327000" y="1956960"/>
            <a:ext cx="4428720" cy="1614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do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      robot.motor.[M2].setPower(100);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      robot.wait(1);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while encoder.[E2].read() &lt; 500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robot.motor.[M1].setPower(100);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86" name="CustomShape 15"/>
          <p:cNvSpPr/>
          <p:nvPr/>
        </p:nvSpPr>
        <p:spPr>
          <a:xfrm>
            <a:off x="2254320" y="1371960"/>
            <a:ext cx="145044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Блок-схема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87" name="CustomShape 16"/>
          <p:cNvSpPr/>
          <p:nvPr/>
        </p:nvSpPr>
        <p:spPr>
          <a:xfrm>
            <a:off x="2112480" y="1956960"/>
            <a:ext cx="1571400" cy="418680"/>
          </a:xfrm>
          <a:prstGeom prst="ellipse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Calibri"/>
                <a:ea typeface="Arial"/>
              </a:rPr>
              <a:t>Начало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488" name="CustomShape 17"/>
          <p:cNvSpPr/>
          <p:nvPr/>
        </p:nvSpPr>
        <p:spPr>
          <a:xfrm rot="16200000" flipH="1">
            <a:off x="2789640" y="2484720"/>
            <a:ext cx="223560" cy="57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89" name="CustomShape 18"/>
          <p:cNvSpPr/>
          <p:nvPr/>
        </p:nvSpPr>
        <p:spPr>
          <a:xfrm>
            <a:off x="7404840" y="1368720"/>
            <a:ext cx="13849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Псевдокод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490" name="Рисунок 2"/>
          <p:cNvPicPr/>
          <p:nvPr/>
        </p:nvPicPr>
        <p:blipFill>
          <a:blip r:embed="rId2"/>
          <a:stretch/>
        </p:blipFill>
        <p:spPr>
          <a:xfrm>
            <a:off x="5654160" y="4833360"/>
            <a:ext cx="5615280" cy="1031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BCC103F7-AA83-4797-8093-5CFD0371BAF8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47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92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Цикл с итерациями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3" name="CustomShape 3"/>
          <p:cNvSpPr/>
          <p:nvPr/>
        </p:nvSpPr>
        <p:spPr>
          <a:xfrm>
            <a:off x="2763000" y="3000960"/>
            <a:ext cx="787680" cy="27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Arial"/>
              </a:rPr>
              <a:t>итерация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94" name="CustomShape 4"/>
          <p:cNvSpPr/>
          <p:nvPr/>
        </p:nvSpPr>
        <p:spPr>
          <a:xfrm>
            <a:off x="5952240" y="3124080"/>
            <a:ext cx="4674240" cy="323172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  <a:ea typeface="Arial"/>
              </a:rPr>
              <a:t>Пример в TRIK Studio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495" name="Picture 3" descr="J:\TRIK\study\presentations_of_lessons\screen\08\08 sample_312.png"/>
          <p:cNvPicPr/>
          <p:nvPr/>
        </p:nvPicPr>
        <p:blipFill>
          <a:blip r:embed="rId2"/>
          <a:stretch/>
        </p:blipFill>
        <p:spPr>
          <a:xfrm>
            <a:off x="6077160" y="3463920"/>
            <a:ext cx="4438800" cy="2880000"/>
          </a:xfrm>
          <a:prstGeom prst="rect">
            <a:avLst/>
          </a:prstGeom>
          <a:ln>
            <a:noFill/>
          </a:ln>
          <a:effectLst>
            <a:outerShdw blurRad="40000" dist="20160" dir="5400000" rotWithShape="0">
              <a:srgbClr val="000000">
                <a:alpha val="38000"/>
              </a:srgbClr>
            </a:outerShdw>
          </a:effectLst>
        </p:spPr>
      </p:pic>
      <p:sp>
        <p:nvSpPr>
          <p:cNvPr id="496" name="CustomShape 5"/>
          <p:cNvSpPr/>
          <p:nvPr/>
        </p:nvSpPr>
        <p:spPr>
          <a:xfrm>
            <a:off x="6157080" y="1720800"/>
            <a:ext cx="4785840" cy="131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robot.motor.[M3].setPower(100);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for (i = 0; i &lt; 1000; i++)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     robot.wait(1);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robot.motor.[M4].setPower(100);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97" name="CustomShape 6"/>
          <p:cNvSpPr/>
          <p:nvPr/>
        </p:nvSpPr>
        <p:spPr>
          <a:xfrm>
            <a:off x="2070360" y="2599920"/>
            <a:ext cx="1660680" cy="911880"/>
          </a:xfrm>
          <a:prstGeom prst="diamond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Счетчик с условием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98" name="CustomShape 7"/>
          <p:cNvSpPr/>
          <p:nvPr/>
        </p:nvSpPr>
        <p:spPr>
          <a:xfrm>
            <a:off x="2112480" y="1956960"/>
            <a:ext cx="1571400" cy="418680"/>
          </a:xfrm>
          <a:prstGeom prst="ellipse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Calibri"/>
                <a:ea typeface="Arial"/>
              </a:rPr>
              <a:t>Начало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499" name="CustomShape 8"/>
          <p:cNvSpPr/>
          <p:nvPr/>
        </p:nvSpPr>
        <p:spPr>
          <a:xfrm rot="10800000" flipH="1" flipV="1">
            <a:off x="2304360" y="4872240"/>
            <a:ext cx="234360" cy="1815840"/>
          </a:xfrm>
          <a:prstGeom prst="bentConnector3">
            <a:avLst>
              <a:gd name="adj1" fmla="val -97453"/>
            </a:avLst>
          </a:pr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500" name="CustomShape 9"/>
          <p:cNvSpPr/>
          <p:nvPr/>
        </p:nvSpPr>
        <p:spPr>
          <a:xfrm>
            <a:off x="2898360" y="2376000"/>
            <a:ext cx="2160" cy="2235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501" name="CustomShape 10"/>
          <p:cNvSpPr/>
          <p:nvPr/>
        </p:nvSpPr>
        <p:spPr>
          <a:xfrm>
            <a:off x="3744720" y="3408480"/>
            <a:ext cx="1151640" cy="503640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действие</a:t>
            </a:r>
            <a:r>
              <a:rPr lang="ru-RU" sz="1200" b="0" strike="noStrike" spc="-1">
                <a:solidFill>
                  <a:srgbClr val="FFFFFF"/>
                </a:solidFill>
                <a:latin typeface="Montserrat"/>
                <a:ea typeface="Arial"/>
              </a:rPr>
              <a:t> 1 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502" name="CustomShape 11"/>
          <p:cNvSpPr/>
          <p:nvPr/>
        </p:nvSpPr>
        <p:spPr>
          <a:xfrm>
            <a:off x="3731400" y="3056040"/>
            <a:ext cx="589320" cy="352440"/>
          </a:xfrm>
          <a:prstGeom prst="bentConnector2">
            <a:avLst/>
          </a:pr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503" name="CustomShape 12"/>
          <p:cNvSpPr/>
          <p:nvPr/>
        </p:nvSpPr>
        <p:spPr>
          <a:xfrm>
            <a:off x="2305080" y="4620240"/>
            <a:ext cx="1151640" cy="503640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Arial"/>
              </a:rPr>
              <a:t>действие</a:t>
            </a:r>
            <a:r>
              <a:rPr lang="ru-RU" sz="1200" b="0" strike="noStrike" spc="-1">
                <a:solidFill>
                  <a:srgbClr val="FFFFFF"/>
                </a:solidFill>
                <a:latin typeface="Montserrat"/>
                <a:ea typeface="Arial"/>
              </a:rPr>
              <a:t> 2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504" name="CustomShape 13"/>
          <p:cNvSpPr/>
          <p:nvPr/>
        </p:nvSpPr>
        <p:spPr>
          <a:xfrm>
            <a:off x="2151720" y="5340240"/>
            <a:ext cx="1439640" cy="418680"/>
          </a:xfrm>
          <a:prstGeom prst="ellipse">
            <a:avLst/>
          </a:prstGeom>
          <a:solidFill>
            <a:srgbClr val="00B050"/>
          </a:solidFill>
          <a:ln>
            <a:solidFill>
              <a:srgbClr val="00206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0" strike="noStrike" spc="-1">
                <a:solidFill>
                  <a:srgbClr val="FFFFFF"/>
                </a:solidFill>
                <a:latin typeface="Calibri"/>
                <a:ea typeface="Arial"/>
              </a:rPr>
              <a:t>Конец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505" name="CustomShape 14"/>
          <p:cNvSpPr/>
          <p:nvPr/>
        </p:nvSpPr>
        <p:spPr>
          <a:xfrm flipH="1">
            <a:off x="2871000" y="5124240"/>
            <a:ext cx="9000" cy="215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506" name="CustomShape 15"/>
          <p:cNvSpPr/>
          <p:nvPr/>
        </p:nvSpPr>
        <p:spPr>
          <a:xfrm rot="5400000" flipH="1">
            <a:off x="3410640" y="3002400"/>
            <a:ext cx="400320" cy="1419840"/>
          </a:xfrm>
          <a:prstGeom prst="bentConnector3">
            <a:avLst>
              <a:gd name="adj1" fmla="val -57067"/>
            </a:avLst>
          </a:prstGeom>
          <a:noFill/>
          <a:ln>
            <a:solidFill>
              <a:srgbClr val="002060"/>
            </a:solidFill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507" name="CustomShape 16"/>
          <p:cNvSpPr/>
          <p:nvPr/>
        </p:nvSpPr>
        <p:spPr>
          <a:xfrm>
            <a:off x="3605040" y="2760120"/>
            <a:ext cx="787680" cy="27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Arial"/>
              </a:rPr>
              <a:t>итерация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508" name="CustomShape 17"/>
          <p:cNvSpPr/>
          <p:nvPr/>
        </p:nvSpPr>
        <p:spPr>
          <a:xfrm>
            <a:off x="2254320" y="1371960"/>
            <a:ext cx="145044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Блок-схема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509" name="CustomShape 18"/>
          <p:cNvSpPr/>
          <p:nvPr/>
        </p:nvSpPr>
        <p:spPr>
          <a:xfrm>
            <a:off x="7404840" y="1368720"/>
            <a:ext cx="13849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Псевдокод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FA2AE9D7-BD50-4B57-ACD0-D77F770640C8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48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11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Цикл.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2" name="CustomShape 3"/>
          <p:cNvSpPr/>
          <p:nvPr/>
        </p:nvSpPr>
        <p:spPr>
          <a:xfrm>
            <a:off x="838080" y="1405800"/>
            <a:ext cx="9832320" cy="707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Задача «Настроение робота»: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выводить на экран веселый смайлик, если робот на черном поле, и грустный, если на белом.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За границу считать значение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50 датчика света.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513" name="CustomShape 4"/>
          <p:cNvSpPr/>
          <p:nvPr/>
        </p:nvSpPr>
        <p:spPr>
          <a:xfrm>
            <a:off x="838080" y="2689560"/>
            <a:ext cx="4822560" cy="1513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Датчик освещенности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– аналоговый датчик для измерения освещенности.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Выдает значение от 0 до 100.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514" name="CustomShape 5"/>
          <p:cNvSpPr/>
          <p:nvPr/>
        </p:nvSpPr>
        <p:spPr>
          <a:xfrm>
            <a:off x="7467840" y="3281400"/>
            <a:ext cx="2188800" cy="950760"/>
          </a:xfrm>
          <a:prstGeom prst="diamond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sensorA1&gt;50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515" name="CustomShape 6"/>
          <p:cNvSpPr/>
          <p:nvPr/>
        </p:nvSpPr>
        <p:spPr>
          <a:xfrm>
            <a:off x="5806800" y="3899880"/>
            <a:ext cx="1401840" cy="655920"/>
          </a:xfrm>
          <a:prstGeom prst="rect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Нарисовать веселый смайл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516" name="CustomShape 7"/>
          <p:cNvSpPr/>
          <p:nvPr/>
        </p:nvSpPr>
        <p:spPr>
          <a:xfrm>
            <a:off x="7738200" y="2405160"/>
            <a:ext cx="1642680" cy="509400"/>
          </a:xfrm>
          <a:prstGeom prst="ellipse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Начало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517" name="CustomShape 8"/>
          <p:cNvSpPr/>
          <p:nvPr/>
        </p:nvSpPr>
        <p:spPr>
          <a:xfrm rot="10800000" flipV="1">
            <a:off x="7467840" y="3899880"/>
            <a:ext cx="959400" cy="14256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8" name="CustomShape 9"/>
          <p:cNvSpPr/>
          <p:nvPr/>
        </p:nvSpPr>
        <p:spPr>
          <a:xfrm>
            <a:off x="8559720" y="2914920"/>
            <a:ext cx="2520" cy="366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9" name="CustomShape 10"/>
          <p:cNvSpPr/>
          <p:nvPr/>
        </p:nvSpPr>
        <p:spPr>
          <a:xfrm>
            <a:off x="10053720" y="3899880"/>
            <a:ext cx="1295640" cy="655920"/>
          </a:xfrm>
          <a:prstGeom prst="rect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Trebuchet MS"/>
              </a:rPr>
              <a:t>Нарисовать грустный смайл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520" name="CustomShape 11"/>
          <p:cNvSpPr/>
          <p:nvPr/>
        </p:nvSpPr>
        <p:spPr>
          <a:xfrm>
            <a:off x="9657000" y="3756960"/>
            <a:ext cx="1044360" cy="14256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  <a:tailEnd type="stealth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1" name="CustomShape 12"/>
          <p:cNvSpPr/>
          <p:nvPr/>
        </p:nvSpPr>
        <p:spPr>
          <a:xfrm rot="16200000" flipH="1">
            <a:off x="7453080" y="3610800"/>
            <a:ext cx="141840" cy="203292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2" name="CustomShape 13"/>
          <p:cNvSpPr/>
          <p:nvPr/>
        </p:nvSpPr>
        <p:spPr>
          <a:xfrm>
            <a:off x="8545320" y="4617000"/>
            <a:ext cx="148680" cy="143640"/>
          </a:xfrm>
          <a:prstGeom prst="flowChartConnector">
            <a:avLst/>
          </a:prstGeom>
          <a:solidFill>
            <a:srgbClr val="00B050"/>
          </a:solidFill>
          <a:ln w="255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3" name="CustomShape 14"/>
          <p:cNvSpPr/>
          <p:nvPr/>
        </p:nvSpPr>
        <p:spPr>
          <a:xfrm rot="5400000">
            <a:off x="9632160" y="3618720"/>
            <a:ext cx="132120" cy="2007360"/>
          </a:xfrm>
          <a:prstGeom prst="bentConnector2">
            <a:avLst/>
          </a:prstGeom>
          <a:noFill/>
          <a:ln w="936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4" name="CustomShape 15"/>
          <p:cNvSpPr/>
          <p:nvPr/>
        </p:nvSpPr>
        <p:spPr>
          <a:xfrm>
            <a:off x="6741360" y="3403800"/>
            <a:ext cx="479520" cy="27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нет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525" name="CustomShape 16"/>
          <p:cNvSpPr/>
          <p:nvPr/>
        </p:nvSpPr>
        <p:spPr>
          <a:xfrm>
            <a:off x="9892080" y="3396960"/>
            <a:ext cx="571320" cy="27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да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526" name="Рисунок 52"/>
          <p:cNvPicPr/>
          <p:nvPr/>
        </p:nvPicPr>
        <p:blipFill>
          <a:blip r:embed="rId2"/>
          <a:srcRect l="19072" t="15644" r="18481" b="19592"/>
          <a:stretch/>
        </p:blipFill>
        <p:spPr>
          <a:xfrm>
            <a:off x="1648440" y="4366440"/>
            <a:ext cx="1698480" cy="1761120"/>
          </a:xfrm>
          <a:prstGeom prst="rect">
            <a:avLst/>
          </a:prstGeom>
          <a:ln>
            <a:noFill/>
          </a:ln>
        </p:spPr>
      </p:pic>
      <p:sp>
        <p:nvSpPr>
          <p:cNvPr id="527" name="CustomShape 17"/>
          <p:cNvSpPr/>
          <p:nvPr/>
        </p:nvSpPr>
        <p:spPr>
          <a:xfrm rot="5400000" flipH="1">
            <a:off x="7851240" y="3992760"/>
            <a:ext cx="1479240" cy="56880"/>
          </a:xfrm>
          <a:prstGeom prst="bentConnector5">
            <a:avLst>
              <a:gd name="adj1" fmla="val -15452"/>
              <a:gd name="adj2" fmla="val 5269245"/>
              <a:gd name="adj3" fmla="val 115452"/>
            </a:avLst>
          </a:prstGeom>
          <a:noFill/>
          <a:ln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C7315AF2-E59B-4737-9FE9-AFEEC0DC2D77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49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29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Цикл.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0" name="CustomShape 3"/>
          <p:cNvSpPr/>
          <p:nvPr/>
        </p:nvSpPr>
        <p:spPr>
          <a:xfrm>
            <a:off x="838080" y="1405800"/>
            <a:ext cx="9832320" cy="707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Задача «Настроение робота»: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выводить на экран веселый смайлик, если робот на черном поле, и грустный, если на белом.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За границу считать значение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50 датчика света.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531" name="CustomShape 4"/>
          <p:cNvSpPr/>
          <p:nvPr/>
        </p:nvSpPr>
        <p:spPr>
          <a:xfrm>
            <a:off x="838080" y="5368680"/>
            <a:ext cx="1051524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Бесконечные циклы реализуются путем соединения одного из блоков с каким-либо предыдущим.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532" name="Picture 2"/>
          <p:cNvPicPr/>
          <p:nvPr/>
        </p:nvPicPr>
        <p:blipFill>
          <a:blip r:embed="rId2"/>
          <a:stretch/>
        </p:blipFill>
        <p:spPr>
          <a:xfrm>
            <a:off x="2347200" y="3872520"/>
            <a:ext cx="1638000" cy="1399680"/>
          </a:xfrm>
          <a:prstGeom prst="rect">
            <a:avLst/>
          </a:prstGeom>
          <a:ln>
            <a:noFill/>
          </a:ln>
        </p:spPr>
      </p:pic>
      <p:sp>
        <p:nvSpPr>
          <p:cNvPr id="533" name="CustomShape 5"/>
          <p:cNvSpPr/>
          <p:nvPr/>
        </p:nvSpPr>
        <p:spPr>
          <a:xfrm>
            <a:off x="1510920" y="2687040"/>
            <a:ext cx="4449600" cy="11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Для циклов с условиями в TRIK Studio используется блок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B050"/>
                </a:solidFill>
                <a:latin typeface="Calibri"/>
                <a:ea typeface="Arial"/>
              </a:rPr>
              <a:t>«Цикл с предусловием»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534" name="Picture 18"/>
          <p:cNvPicPr/>
          <p:nvPr/>
        </p:nvPicPr>
        <p:blipFill>
          <a:blip r:embed="rId3"/>
          <a:stretch/>
        </p:blipFill>
        <p:spPr>
          <a:xfrm>
            <a:off x="7223040" y="3872520"/>
            <a:ext cx="1618920" cy="1390320"/>
          </a:xfrm>
          <a:prstGeom prst="rect">
            <a:avLst/>
          </a:prstGeom>
          <a:ln>
            <a:noFill/>
          </a:ln>
        </p:spPr>
      </p:pic>
      <p:sp>
        <p:nvSpPr>
          <p:cNvPr id="535" name="CustomShape 6"/>
          <p:cNvSpPr/>
          <p:nvPr/>
        </p:nvSpPr>
        <p:spPr>
          <a:xfrm>
            <a:off x="6881040" y="2826000"/>
            <a:ext cx="287532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А с итерациями — блок </a:t>
            </a:r>
            <a:r>
              <a:rPr lang="ru-RU" sz="2400" b="1" strike="noStrike" spc="-1">
                <a:solidFill>
                  <a:srgbClr val="00B050"/>
                </a:solidFill>
                <a:latin typeface="Calibri"/>
                <a:ea typeface="Arial"/>
              </a:rPr>
              <a:t>«Цикл»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D3DBA391-2A0F-47DE-8806-A81635EB4E06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5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55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Подключение моторов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CustomShape 3"/>
          <p:cNvSpPr/>
          <p:nvPr/>
        </p:nvSpPr>
        <p:spPr>
          <a:xfrm>
            <a:off x="838080" y="1843200"/>
            <a:ext cx="497556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Подключение моторов в 2D-модели по умолчанию:</a:t>
            </a:r>
            <a:endParaRPr lang="ru-RU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левый — к порту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M3</a:t>
            </a:r>
            <a:endParaRPr lang="ru-RU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правый — к порту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M4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57" name="CustomShape 4"/>
          <p:cNvSpPr/>
          <p:nvPr/>
        </p:nvSpPr>
        <p:spPr>
          <a:xfrm>
            <a:off x="838080" y="3854880"/>
            <a:ext cx="4975560" cy="155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Настройку подключения моторов можно изменить в режиме отладки на центральной панели в разделе «Моторы».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158" name="Picture 8"/>
          <p:cNvPicPr/>
          <p:nvPr/>
        </p:nvPicPr>
        <p:blipFill>
          <a:blip r:embed="rId2"/>
          <a:srcRect l="50075"/>
          <a:stretch/>
        </p:blipFill>
        <p:spPr>
          <a:xfrm>
            <a:off x="6038640" y="988560"/>
            <a:ext cx="5185440" cy="5368320"/>
          </a:xfrm>
          <a:prstGeom prst="rect">
            <a:avLst/>
          </a:prstGeom>
          <a:ln>
            <a:noFill/>
          </a:ln>
        </p:spPr>
      </p:pic>
      <p:sp>
        <p:nvSpPr>
          <p:cNvPr id="159" name="CustomShape 5"/>
          <p:cNvSpPr/>
          <p:nvPr/>
        </p:nvSpPr>
        <p:spPr>
          <a:xfrm>
            <a:off x="6031080" y="3786840"/>
            <a:ext cx="2198160" cy="1267560"/>
          </a:xfrm>
          <a:prstGeom prst="rect">
            <a:avLst/>
          </a:prstGeom>
          <a:noFill/>
          <a:ln>
            <a:solidFill>
              <a:srgbClr val="00B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7085A681-4609-4CD4-ACCF-A2BE020A0DEF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50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37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Цикл.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8" name="CustomShape 3"/>
          <p:cNvSpPr/>
          <p:nvPr/>
        </p:nvSpPr>
        <p:spPr>
          <a:xfrm>
            <a:off x="838080" y="1405800"/>
            <a:ext cx="9832320" cy="120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Задача «Настроение робота»: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выводить на экран веселый смайлик, если робот на черном поле, и грустный, если на белом.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Trebuchet MS"/>
              </a:rPr>
              <a:t>За границу считать значение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50 датчика света.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539" name="CustomShape 4"/>
          <p:cNvSpPr/>
          <p:nvPr/>
        </p:nvSpPr>
        <p:spPr>
          <a:xfrm>
            <a:off x="2193840" y="2878200"/>
            <a:ext cx="180000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Псевдокод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540" name="CustomShape 5"/>
          <p:cNvSpPr/>
          <p:nvPr/>
        </p:nvSpPr>
        <p:spPr>
          <a:xfrm>
            <a:off x="1136160" y="3544200"/>
            <a:ext cx="3898080" cy="1919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while true do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     if (robot.sensor.[A1].read() &gt; 50)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          robot.smile();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     else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          robot.sadSmile();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     robot.wait(30);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541" name="CustomShape 6"/>
          <p:cNvSpPr/>
          <p:nvPr/>
        </p:nvSpPr>
        <p:spPr>
          <a:xfrm>
            <a:off x="6788520" y="2878200"/>
            <a:ext cx="421452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alibri"/>
                <a:ea typeface="Arial"/>
              </a:rPr>
              <a:t>Решение в TRIK Studio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542" name="Picture 2"/>
          <p:cNvPicPr/>
          <p:nvPr/>
        </p:nvPicPr>
        <p:blipFill>
          <a:blip r:embed="rId2"/>
          <a:stretch/>
        </p:blipFill>
        <p:spPr>
          <a:xfrm>
            <a:off x="5934240" y="3278520"/>
            <a:ext cx="5598720" cy="2930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023812C0-3873-48F2-9B39-5C74613BCF6B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51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44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Цикл.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45" name="Picture 2" descr="J:\TRIK\TRIK Studio lessons\srceen_TS\лужа 310.png"/>
          <p:cNvPicPr/>
          <p:nvPr/>
        </p:nvPicPr>
        <p:blipFill>
          <a:blip r:embed="rId2"/>
          <a:stretch/>
        </p:blipFill>
        <p:spPr>
          <a:xfrm>
            <a:off x="3749400" y="2612520"/>
            <a:ext cx="4861080" cy="3479760"/>
          </a:xfrm>
          <a:prstGeom prst="rect">
            <a:avLst/>
          </a:prstGeom>
          <a:ln>
            <a:noFill/>
          </a:ln>
        </p:spPr>
      </p:pic>
      <p:sp>
        <p:nvSpPr>
          <p:cNvPr id="546" name="CustomShape 3"/>
          <p:cNvSpPr/>
          <p:nvPr/>
        </p:nvSpPr>
        <p:spPr>
          <a:xfrm>
            <a:off x="838080" y="1405800"/>
            <a:ext cx="9832320" cy="120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Нарисуйте масляное пятно при помощи инструмента «карандаш» в режиме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2D-модели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. Толщину карандаша задайте «30».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08FCF2BF-D41D-4C08-B75D-5464D37670FF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52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48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Цикл.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9" name="CustomShape 3"/>
          <p:cNvSpPr/>
          <p:nvPr/>
        </p:nvSpPr>
        <p:spPr>
          <a:xfrm>
            <a:off x="838080" y="1210320"/>
            <a:ext cx="1051524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Задача для самостоятельного решения: «Кентервильское привидение».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550" name="CustomShape 4"/>
          <p:cNvSpPr/>
          <p:nvPr/>
        </p:nvSpPr>
        <p:spPr>
          <a:xfrm>
            <a:off x="838080" y="4465080"/>
            <a:ext cx="10515240" cy="1919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Кентервильский робот: привидение рисует каждую ночь лужи красной краской. Убедившись, что лужа красная, он довольный скрывается из виду. Когда красная краска заканчивается, он рисует лужи зеленым и расстроенный отключается.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br/>
            <a:r>
              <a:rPr lang="ru-RU" sz="2000" b="0" strike="noStrike" spc="-1">
                <a:solidFill>
                  <a:srgbClr val="000000"/>
                </a:solidFill>
                <a:latin typeface="Calibri"/>
                <a:ea typeface="Arial"/>
              </a:rPr>
              <a:t>Научите робота определять цвет лужи и выключаться, если лужа зеленая. В первый раз робот всегда в приподнятом настроении.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551" name="Picture 2" descr="J:\TRIK\study\presentations_of_lessons\screen\02\kentervilskoe_prividenie.jpg"/>
          <p:cNvPicPr/>
          <p:nvPr/>
        </p:nvPicPr>
        <p:blipFill>
          <a:blip r:embed="rId2"/>
          <a:stretch/>
        </p:blipFill>
        <p:spPr>
          <a:xfrm>
            <a:off x="1752840" y="1691640"/>
            <a:ext cx="3797640" cy="2803320"/>
          </a:xfrm>
          <a:prstGeom prst="rect">
            <a:avLst/>
          </a:prstGeom>
          <a:ln>
            <a:noFill/>
          </a:ln>
        </p:spPr>
      </p:pic>
      <p:pic>
        <p:nvPicPr>
          <p:cNvPr id="552" name="Picture 3" descr="J:\TRIK\study\presentations_of_lessons\screen\02\kentervilskoe_prividenie 1.jpg"/>
          <p:cNvPicPr/>
          <p:nvPr/>
        </p:nvPicPr>
        <p:blipFill>
          <a:blip r:embed="rId3"/>
          <a:stretch/>
        </p:blipFill>
        <p:spPr>
          <a:xfrm>
            <a:off x="6296760" y="1695600"/>
            <a:ext cx="3739320" cy="2804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0DB5629B-2F9D-42C7-BF5C-2940374E255A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53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54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Цикл.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5" name="CustomShape 3"/>
          <p:cNvSpPr/>
          <p:nvPr/>
        </p:nvSpPr>
        <p:spPr>
          <a:xfrm>
            <a:off x="838080" y="1823040"/>
            <a:ext cx="6864840" cy="3747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Пояснение.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Выводить на экран: </a:t>
            </a:r>
            <a:endParaRPr lang="ru-RU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Веселый смайлик, если робот видит красную лужу (меньше 23) или пустой пол (больше 37)</a:t>
            </a:r>
            <a:endParaRPr lang="ru-RU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Грустный смайлик (в течение 3 секунд) — в противном случае (зеленая лужа). А затем закончить выполнение программы.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Считывать новое значение с датчика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каждую секунду.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556" name="Picture 2" descr="J:\TRIK\study\presentations_of_lessons\screen\02\smile_rc2 03.png"/>
          <p:cNvPicPr/>
          <p:nvPr/>
        </p:nvPicPr>
        <p:blipFill>
          <a:blip r:embed="rId2"/>
          <a:stretch/>
        </p:blipFill>
        <p:spPr>
          <a:xfrm>
            <a:off x="7703280" y="2665080"/>
            <a:ext cx="3475080" cy="1916640"/>
          </a:xfrm>
          <a:prstGeom prst="rect">
            <a:avLst/>
          </a:prstGeom>
          <a:ln>
            <a:noFill/>
          </a:ln>
        </p:spPr>
      </p:pic>
      <p:sp>
        <p:nvSpPr>
          <p:cNvPr id="557" name="CustomShape 4"/>
          <p:cNvSpPr/>
          <p:nvPr/>
        </p:nvSpPr>
        <p:spPr>
          <a:xfrm>
            <a:off x="838080" y="1210320"/>
            <a:ext cx="1051524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Задача для самостоятельного решения: «Кентервильское привидение».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B7B5F9EC-77CD-4898-8976-5C205E5654A3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54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59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Цикл. Задача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0" name="CustomShape 3"/>
          <p:cNvSpPr/>
          <p:nvPr/>
        </p:nvSpPr>
        <p:spPr>
          <a:xfrm>
            <a:off x="838080" y="1767240"/>
            <a:ext cx="1051524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Напишите программу: плавный разгон робота в течение 2 секунд, а затем плавное торможение в течение 3 секунд.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561" name="Picture 2" descr="J:\TRIK\study\presentations_of_lessons\screen\08\08 разгон_торможение.png"/>
          <p:cNvPicPr/>
          <p:nvPr/>
        </p:nvPicPr>
        <p:blipFill>
          <a:blip r:embed="rId2"/>
          <a:stretch/>
        </p:blipFill>
        <p:spPr>
          <a:xfrm>
            <a:off x="2932920" y="2571840"/>
            <a:ext cx="6175800" cy="3790440"/>
          </a:xfrm>
          <a:prstGeom prst="rect">
            <a:avLst/>
          </a:prstGeom>
          <a:ln>
            <a:noFill/>
          </a:ln>
        </p:spPr>
      </p:pic>
      <p:sp>
        <p:nvSpPr>
          <p:cNvPr id="562" name="CustomShape 4"/>
          <p:cNvSpPr/>
          <p:nvPr/>
        </p:nvSpPr>
        <p:spPr>
          <a:xfrm>
            <a:off x="838080" y="1210320"/>
            <a:ext cx="1051524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Задача для самостоятельного решения: «Разгон и торможение».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DF970E4B-EE40-41A6-9713-23DEC29D8E6C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55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66F50499-49B5-4590-A37B-0D6294686F0F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6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61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Подключение моторов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2" name="Picture 8"/>
          <p:cNvPicPr/>
          <p:nvPr/>
        </p:nvPicPr>
        <p:blipFill>
          <a:blip r:embed="rId2"/>
          <a:stretch/>
        </p:blipFill>
        <p:spPr>
          <a:xfrm>
            <a:off x="838080" y="988560"/>
            <a:ext cx="10386000" cy="5368320"/>
          </a:xfrm>
          <a:prstGeom prst="rect">
            <a:avLst/>
          </a:prstGeom>
          <a:ln>
            <a:noFill/>
          </a:ln>
        </p:spPr>
      </p:pic>
      <p:sp>
        <p:nvSpPr>
          <p:cNvPr id="163" name="CustomShape 3"/>
          <p:cNvSpPr/>
          <p:nvPr/>
        </p:nvSpPr>
        <p:spPr>
          <a:xfrm>
            <a:off x="6031080" y="3786840"/>
            <a:ext cx="2198160" cy="1267560"/>
          </a:xfrm>
          <a:prstGeom prst="rect">
            <a:avLst/>
          </a:prstGeom>
          <a:noFill/>
          <a:ln>
            <a:solidFill>
              <a:srgbClr val="00B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931BF4DD-6907-4683-B2C6-C4C825ACA7AF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7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65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Движение назад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838080" y="1491840"/>
            <a:ext cx="10515240" cy="51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  <a:ea typeface="Arial"/>
              </a:rPr>
              <a:t>Движение назад 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Arial"/>
              </a:rPr>
              <a:t>выполняется аналогично.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167" name="Picture 4"/>
          <p:cNvPicPr/>
          <p:nvPr/>
        </p:nvPicPr>
        <p:blipFill>
          <a:blip r:embed="rId2"/>
          <a:stretch/>
        </p:blipFill>
        <p:spPr>
          <a:xfrm>
            <a:off x="6475680" y="2810520"/>
            <a:ext cx="2638080" cy="2628720"/>
          </a:xfrm>
          <a:prstGeom prst="rect">
            <a:avLst/>
          </a:prstGeom>
          <a:ln>
            <a:noFill/>
          </a:ln>
        </p:spPr>
      </p:pic>
      <p:sp>
        <p:nvSpPr>
          <p:cNvPr id="168" name="CustomShape 4"/>
          <p:cNvSpPr/>
          <p:nvPr/>
        </p:nvSpPr>
        <p:spPr>
          <a:xfrm>
            <a:off x="1965240" y="3455640"/>
            <a:ext cx="3900240" cy="943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Arial"/>
              </a:rPr>
              <a:t>Используем блок</a:t>
            </a:r>
            <a:r>
              <a:rPr lang="ru-RU" sz="2800" b="1" strike="noStrike" spc="-1">
                <a:solidFill>
                  <a:srgbClr val="00B050"/>
                </a:solidFill>
                <a:latin typeface="Calibri"/>
                <a:ea typeface="Arial"/>
              </a:rPr>
              <a:t> «Моторы назад»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  <a:ea typeface="Arial"/>
              </a:rPr>
              <a:t>.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Picture 4"/>
          <p:cNvPicPr/>
          <p:nvPr/>
        </p:nvPicPr>
        <p:blipFill>
          <a:blip r:embed="rId2"/>
          <a:stretch/>
        </p:blipFill>
        <p:spPr>
          <a:xfrm>
            <a:off x="1623240" y="2125800"/>
            <a:ext cx="9038880" cy="2876040"/>
          </a:xfrm>
          <a:prstGeom prst="rect">
            <a:avLst/>
          </a:prstGeom>
          <a:ln>
            <a:noFill/>
          </a:ln>
        </p:spPr>
      </p:pic>
      <p:sp>
        <p:nvSpPr>
          <p:cNvPr id="170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05578511-2A01-4EAB-88AB-B8D9B5719E3B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8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71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Движение назад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Picture 4"/>
          <p:cNvPicPr/>
          <p:nvPr/>
        </p:nvPicPr>
        <p:blipFill>
          <a:blip r:embed="rId2"/>
          <a:stretch/>
        </p:blipFill>
        <p:spPr>
          <a:xfrm>
            <a:off x="1623240" y="2125800"/>
            <a:ext cx="9038880" cy="2876040"/>
          </a:xfrm>
          <a:prstGeom prst="rect">
            <a:avLst/>
          </a:prstGeom>
          <a:ln>
            <a:noFill/>
          </a:ln>
        </p:spPr>
      </p:pic>
      <p:sp>
        <p:nvSpPr>
          <p:cNvPr id="173" name="TextShape 1"/>
          <p:cNvSpPr txBox="1"/>
          <p:nvPr/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CA096D07-0290-4829-8983-542A2745AC4D}" type="slidenum">
              <a:rPr lang="ru-RU" sz="1200" b="0" strike="noStrike" spc="-1">
                <a:solidFill>
                  <a:srgbClr val="888888"/>
                </a:solidFill>
                <a:latin typeface="Calibri"/>
                <a:ea typeface="Calibri"/>
              </a:rPr>
              <a:t>9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74" name="TextShape 2"/>
          <p:cNvSpPr txBox="1"/>
          <p:nvPr/>
        </p:nvSpPr>
        <p:spPr>
          <a:xfrm>
            <a:off x="838080" y="376920"/>
            <a:ext cx="8802720" cy="611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strike="noStrike" spc="-1">
                <a:solidFill>
                  <a:srgbClr val="99CC00"/>
                </a:solidFill>
                <a:latin typeface="Verdana"/>
                <a:ea typeface="Verdana"/>
              </a:rPr>
              <a:t>Движение назад</a:t>
            </a:r>
            <a:endParaRPr lang="ru-RU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CustomShape 3"/>
          <p:cNvSpPr/>
          <p:nvPr/>
        </p:nvSpPr>
        <p:spPr>
          <a:xfrm>
            <a:off x="838080" y="1557360"/>
            <a:ext cx="1138716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  <a:ea typeface="Arial"/>
              </a:rPr>
              <a:t>Но!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 Диапазон подаваемой мощности: </a:t>
            </a:r>
            <a:r>
              <a:rPr lang="ru-RU" sz="2400" b="0" strike="noStrike" spc="-1">
                <a:solidFill>
                  <a:srgbClr val="00B050"/>
                </a:solidFill>
                <a:latin typeface="Calibri"/>
                <a:ea typeface="Arial"/>
              </a:rPr>
              <a:t>от -100 до 100 %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76" name="CustomShape 4"/>
          <p:cNvSpPr/>
          <p:nvPr/>
        </p:nvSpPr>
        <p:spPr>
          <a:xfrm>
            <a:off x="804240" y="5109120"/>
            <a:ext cx="1138716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То есть для движения назад можно использовать и блок «Моторы вперед»,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подав мощность </a:t>
            </a:r>
            <a:r>
              <a:rPr lang="ru-RU" sz="2400" b="0" strike="noStrike" spc="-1">
                <a:solidFill>
                  <a:srgbClr val="00B050"/>
                </a:solidFill>
                <a:latin typeface="Calibri"/>
                <a:ea typeface="Arial"/>
              </a:rPr>
              <a:t>-100 %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  <a:ea typeface="Arial"/>
              </a:rPr>
              <a:t>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TRIKtheme2019 (1) — копия</Template>
  <TotalTime>25878</TotalTime>
  <Words>2264</Words>
  <Application>Microsoft Office PowerPoint</Application>
  <PresentationFormat>Широкоэкранный</PresentationFormat>
  <Paragraphs>423</Paragraphs>
  <Slides>55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55</vt:i4>
      </vt:variant>
    </vt:vector>
  </HeadingPairs>
  <TitlesOfParts>
    <vt:vector size="66" baseType="lpstr">
      <vt:lpstr>Arial</vt:lpstr>
      <vt:lpstr>Calibri</vt:lpstr>
      <vt:lpstr>montserrat</vt:lpstr>
      <vt:lpstr>montserrat</vt:lpstr>
      <vt:lpstr>Symbol</vt:lpstr>
      <vt:lpstr>Times New Roman</vt:lpstr>
      <vt:lpstr>Verdana</vt:lpstr>
      <vt:lpstr>Wingdings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Элементарные действия Алгоритмические структуры</dc:title>
  <dc:subject/>
  <dc:creator>Анастасия Мерецкая</dc:creator>
  <dc:description/>
  <cp:lastModifiedBy>Илья</cp:lastModifiedBy>
  <cp:revision>110</cp:revision>
  <dcterms:created xsi:type="dcterms:W3CDTF">2019-08-14T07:24:59Z</dcterms:created>
  <dcterms:modified xsi:type="dcterms:W3CDTF">2020-03-17T11:57:52Z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55</vt:i4>
  </property>
</Properties>
</file>